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  <p:sldMasterId id="2147483687" r:id="rId2"/>
    <p:sldMasterId id="2147483700" r:id="rId3"/>
    <p:sldMasterId id="2147483726" r:id="rId4"/>
    <p:sldMasterId id="2147483739" r:id="rId5"/>
    <p:sldMasterId id="2147483791" r:id="rId6"/>
    <p:sldMasterId id="2147483804" r:id="rId7"/>
    <p:sldMasterId id="2147483817" r:id="rId8"/>
    <p:sldMasterId id="2147483830" r:id="rId9"/>
  </p:sldMasterIdLst>
  <p:notesMasterIdLst>
    <p:notesMasterId r:id="rId138"/>
  </p:notesMasterIdLst>
  <p:handoutMasterIdLst>
    <p:handoutMasterId r:id="rId139"/>
  </p:handoutMasterIdLst>
  <p:sldIdLst>
    <p:sldId id="505" r:id="rId10"/>
    <p:sldId id="594" r:id="rId11"/>
    <p:sldId id="596" r:id="rId12"/>
    <p:sldId id="597" r:id="rId13"/>
    <p:sldId id="598" r:id="rId14"/>
    <p:sldId id="601" r:id="rId15"/>
    <p:sldId id="619" r:id="rId16"/>
    <p:sldId id="603" r:id="rId17"/>
    <p:sldId id="262" r:id="rId18"/>
    <p:sldId id="266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607" r:id="rId30"/>
    <p:sldId id="606" r:id="rId31"/>
    <p:sldId id="291" r:id="rId32"/>
    <p:sldId id="292" r:id="rId33"/>
    <p:sldId id="293" r:id="rId34"/>
    <p:sldId id="294" r:id="rId35"/>
    <p:sldId id="295" r:id="rId36"/>
    <p:sldId id="296" r:id="rId37"/>
    <p:sldId id="402" r:id="rId38"/>
    <p:sldId id="403" r:id="rId39"/>
    <p:sldId id="405" r:id="rId40"/>
    <p:sldId id="404" r:id="rId41"/>
    <p:sldId id="617" r:id="rId42"/>
    <p:sldId id="618" r:id="rId43"/>
    <p:sldId id="300" r:id="rId44"/>
    <p:sldId id="301" r:id="rId45"/>
    <p:sldId id="554" r:id="rId46"/>
    <p:sldId id="605" r:id="rId47"/>
    <p:sldId id="604" r:id="rId48"/>
    <p:sldId id="608" r:id="rId49"/>
    <p:sldId id="559" r:id="rId50"/>
    <p:sldId id="560" r:id="rId51"/>
    <p:sldId id="561" r:id="rId52"/>
    <p:sldId id="562" r:id="rId53"/>
    <p:sldId id="563" r:id="rId54"/>
    <p:sldId id="506" r:id="rId55"/>
    <p:sldId id="401" r:id="rId56"/>
    <p:sldId id="399" r:id="rId57"/>
    <p:sldId id="400" r:id="rId58"/>
    <p:sldId id="289" r:id="rId59"/>
    <p:sldId id="507" r:id="rId60"/>
    <p:sldId id="508" r:id="rId61"/>
    <p:sldId id="553" r:id="rId62"/>
    <p:sldId id="309" r:id="rId63"/>
    <p:sldId id="611" r:id="rId64"/>
    <p:sldId id="509" r:id="rId65"/>
    <p:sldId id="510" r:id="rId66"/>
    <p:sldId id="511" r:id="rId67"/>
    <p:sldId id="438" r:id="rId68"/>
    <p:sldId id="612" r:id="rId69"/>
    <p:sldId id="613" r:id="rId70"/>
    <p:sldId id="614" r:id="rId71"/>
    <p:sldId id="408" r:id="rId72"/>
    <p:sldId id="409" r:id="rId73"/>
    <p:sldId id="410" r:id="rId74"/>
    <p:sldId id="411" r:id="rId75"/>
    <p:sldId id="412" r:id="rId76"/>
    <p:sldId id="333" r:id="rId77"/>
    <p:sldId id="334" r:id="rId78"/>
    <p:sldId id="416" r:id="rId79"/>
    <p:sldId id="417" r:id="rId80"/>
    <p:sldId id="418" r:id="rId81"/>
    <p:sldId id="514" r:id="rId82"/>
    <p:sldId id="609" r:id="rId83"/>
    <p:sldId id="610" r:id="rId84"/>
    <p:sldId id="615" r:id="rId85"/>
    <p:sldId id="419" r:id="rId86"/>
    <p:sldId id="420" r:id="rId87"/>
    <p:sldId id="421" r:id="rId88"/>
    <p:sldId id="422" r:id="rId89"/>
    <p:sldId id="424" r:id="rId90"/>
    <p:sldId id="425" r:id="rId91"/>
    <p:sldId id="426" r:id="rId92"/>
    <p:sldId id="423" r:id="rId93"/>
    <p:sldId id="427" r:id="rId94"/>
    <p:sldId id="428" r:id="rId95"/>
    <p:sldId id="429" r:id="rId96"/>
    <p:sldId id="430" r:id="rId97"/>
    <p:sldId id="355" r:id="rId98"/>
    <p:sldId id="431" r:id="rId99"/>
    <p:sldId id="432" r:id="rId100"/>
    <p:sldId id="435" r:id="rId101"/>
    <p:sldId id="457" r:id="rId102"/>
    <p:sldId id="433" r:id="rId103"/>
    <p:sldId id="434" r:id="rId104"/>
    <p:sldId id="481" r:id="rId105"/>
    <p:sldId id="436" r:id="rId106"/>
    <p:sldId id="440" r:id="rId107"/>
    <p:sldId id="441" r:id="rId108"/>
    <p:sldId id="444" r:id="rId109"/>
    <p:sldId id="443" r:id="rId110"/>
    <p:sldId id="442" r:id="rId111"/>
    <p:sldId id="445" r:id="rId112"/>
    <p:sldId id="446" r:id="rId113"/>
    <p:sldId id="447" r:id="rId114"/>
    <p:sldId id="448" r:id="rId115"/>
    <p:sldId id="449" r:id="rId116"/>
    <p:sldId id="437" r:id="rId117"/>
    <p:sldId id="450" r:id="rId118"/>
    <p:sldId id="451" r:id="rId119"/>
    <p:sldId id="453" r:id="rId120"/>
    <p:sldId id="454" r:id="rId121"/>
    <p:sldId id="455" r:id="rId122"/>
    <p:sldId id="456" r:id="rId123"/>
    <p:sldId id="439" r:id="rId124"/>
    <p:sldId id="358" r:id="rId125"/>
    <p:sldId id="616" r:id="rId126"/>
    <p:sldId id="620" r:id="rId127"/>
    <p:sldId id="625" r:id="rId128"/>
    <p:sldId id="622" r:id="rId129"/>
    <p:sldId id="624" r:id="rId130"/>
    <p:sldId id="362" r:id="rId131"/>
    <p:sldId id="363" r:id="rId132"/>
    <p:sldId id="364" r:id="rId133"/>
    <p:sldId id="566" r:id="rId134"/>
    <p:sldId id="512" r:id="rId135"/>
    <p:sldId id="513" r:id="rId136"/>
    <p:sldId id="567" r:id="rId1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72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117" Type="http://schemas.openxmlformats.org/officeDocument/2006/relationships/slide" Target="slides/slide108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slide" Target="slides/slide75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33" Type="http://schemas.openxmlformats.org/officeDocument/2006/relationships/slide" Target="slides/slide124.xml"/><Relationship Id="rId138" Type="http://schemas.openxmlformats.org/officeDocument/2006/relationships/notesMaster" Target="notesMasters/notesMaster1.xml"/><Relationship Id="rId16" Type="http://schemas.openxmlformats.org/officeDocument/2006/relationships/slide" Target="slides/slide7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123" Type="http://schemas.openxmlformats.org/officeDocument/2006/relationships/slide" Target="slides/slide114.xml"/><Relationship Id="rId128" Type="http://schemas.openxmlformats.org/officeDocument/2006/relationships/slide" Target="slides/slide119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18" Type="http://schemas.openxmlformats.org/officeDocument/2006/relationships/slide" Target="slides/slide109.xml"/><Relationship Id="rId134" Type="http://schemas.openxmlformats.org/officeDocument/2006/relationships/slide" Target="slides/slide125.xml"/><Relationship Id="rId139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121" Type="http://schemas.openxmlformats.org/officeDocument/2006/relationships/slide" Target="slides/slide112.xml"/><Relationship Id="rId14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116" Type="http://schemas.openxmlformats.org/officeDocument/2006/relationships/slide" Target="slides/slide107.xml"/><Relationship Id="rId124" Type="http://schemas.openxmlformats.org/officeDocument/2006/relationships/slide" Target="slides/slide115.xml"/><Relationship Id="rId129" Type="http://schemas.openxmlformats.org/officeDocument/2006/relationships/slide" Target="slides/slide120.xml"/><Relationship Id="rId137" Type="http://schemas.openxmlformats.org/officeDocument/2006/relationships/slide" Target="slides/slide12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11" Type="http://schemas.openxmlformats.org/officeDocument/2006/relationships/slide" Target="slides/slide102.xml"/><Relationship Id="rId132" Type="http://schemas.openxmlformats.org/officeDocument/2006/relationships/slide" Target="slides/slide123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14" Type="http://schemas.openxmlformats.org/officeDocument/2006/relationships/slide" Target="slides/slide105.xml"/><Relationship Id="rId119" Type="http://schemas.openxmlformats.org/officeDocument/2006/relationships/slide" Target="slides/slide110.xml"/><Relationship Id="rId127" Type="http://schemas.openxmlformats.org/officeDocument/2006/relationships/slide" Target="slides/slide11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122" Type="http://schemas.openxmlformats.org/officeDocument/2006/relationships/slide" Target="slides/slide113.xml"/><Relationship Id="rId130" Type="http://schemas.openxmlformats.org/officeDocument/2006/relationships/slide" Target="slides/slide121.xml"/><Relationship Id="rId135" Type="http://schemas.openxmlformats.org/officeDocument/2006/relationships/slide" Target="slides/slide126.xml"/><Relationship Id="rId14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120" Type="http://schemas.openxmlformats.org/officeDocument/2006/relationships/slide" Target="slides/slide111.xml"/><Relationship Id="rId125" Type="http://schemas.openxmlformats.org/officeDocument/2006/relationships/slide" Target="slides/slide116.xml"/><Relationship Id="rId14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slide" Target="slides/slide106.xml"/><Relationship Id="rId131" Type="http://schemas.openxmlformats.org/officeDocument/2006/relationships/slide" Target="slides/slide122.xml"/><Relationship Id="rId136" Type="http://schemas.openxmlformats.org/officeDocument/2006/relationships/slide" Target="slides/slide127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126" Type="http://schemas.openxmlformats.org/officeDocument/2006/relationships/slide" Target="slides/slide1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41710C-D2DE-43E5-B718-157E5CC869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0E548-97F5-4CAF-A379-D754514F2F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C790A-A098-48BE-8E35-146F1CC28E5D}" type="datetimeFigureOut">
              <a:rPr lang="en-GB" smtClean="0"/>
              <a:t>26/08/2020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5425D-6E05-43A3-983B-78F06F9E089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147EE-2FFB-42E1-89D8-C1D87EE403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AADFC-D565-4977-BD13-350797FF22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669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-728663" y="1082675"/>
            <a:ext cx="7126288" cy="53467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567000" y="6771360"/>
            <a:ext cx="4535730" cy="6414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2000" b="0" strike="noStrike" spc="-1">
                <a:latin typeface="Arial"/>
              </a:rPr>
              <a:t>Click to edit the notes' format</a:t>
            </a:r>
          </a:p>
        </p:txBody>
      </p:sp>
      <p:sp>
        <p:nvSpPr>
          <p:cNvPr id="4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2460510" cy="7123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79" name="PlaceHolder 4"/>
          <p:cNvSpPr>
            <a:spLocks noGrp="1"/>
          </p:cNvSpPr>
          <p:nvPr>
            <p:ph type="dt"/>
          </p:nvPr>
        </p:nvSpPr>
        <p:spPr>
          <a:xfrm>
            <a:off x="3209220" y="0"/>
            <a:ext cx="2460510" cy="7123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80" name="PlaceHolder 5"/>
          <p:cNvSpPr>
            <a:spLocks noGrp="1"/>
          </p:cNvSpPr>
          <p:nvPr>
            <p:ph type="ftr"/>
          </p:nvPr>
        </p:nvSpPr>
        <p:spPr>
          <a:xfrm>
            <a:off x="0" y="13543200"/>
            <a:ext cx="2460510" cy="71232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81" name="PlaceHolder 6"/>
          <p:cNvSpPr>
            <a:spLocks noGrp="1"/>
          </p:cNvSpPr>
          <p:nvPr>
            <p:ph type="sldNum"/>
          </p:nvPr>
        </p:nvSpPr>
        <p:spPr>
          <a:xfrm>
            <a:off x="3209220" y="13543200"/>
            <a:ext cx="2460510" cy="71232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E95DDF27-EE78-4774-9E23-E86F02A54C9F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PlaceHolder 1"/>
          <p:cNvSpPr>
            <a:spLocks noGrp="1"/>
          </p:cNvSpPr>
          <p:nvPr>
            <p:ph type="body"/>
          </p:nvPr>
        </p:nvSpPr>
        <p:spPr>
          <a:xfrm>
            <a:off x="685800" y="4343520"/>
            <a:ext cx="5485050" cy="4112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1281" name="CustomShape 2"/>
          <p:cNvSpPr/>
          <p:nvPr/>
        </p:nvSpPr>
        <p:spPr>
          <a:xfrm>
            <a:off x="3885030" y="8684640"/>
            <a:ext cx="2970270" cy="4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1B35052-7A49-47E6-A17A-3B36FF564FE7}" type="slidenum">
              <a:rPr lang="en-GB" sz="1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28</a:t>
            </a:fld>
            <a:endParaRPr lang="en-GB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4749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PlaceHolder 1"/>
          <p:cNvSpPr>
            <a:spLocks noGrp="1"/>
          </p:cNvSpPr>
          <p:nvPr>
            <p:ph type="body"/>
          </p:nvPr>
        </p:nvSpPr>
        <p:spPr>
          <a:xfrm>
            <a:off x="685800" y="4343520"/>
            <a:ext cx="5485050" cy="4112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1281" name="CustomShape 2"/>
          <p:cNvSpPr/>
          <p:nvPr/>
        </p:nvSpPr>
        <p:spPr>
          <a:xfrm>
            <a:off x="3885030" y="8684640"/>
            <a:ext cx="2970270" cy="4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1B35052-7A49-47E6-A17A-3B36FF564FE7}" type="slidenum">
              <a:rPr lang="en-GB" sz="1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29</a:t>
            </a:fld>
            <a:endParaRPr lang="en-GB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1196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PlaceHolder 1"/>
          <p:cNvSpPr>
            <a:spLocks noGrp="1"/>
          </p:cNvSpPr>
          <p:nvPr>
            <p:ph type="body"/>
          </p:nvPr>
        </p:nvSpPr>
        <p:spPr>
          <a:xfrm>
            <a:off x="685800" y="4343520"/>
            <a:ext cx="5485050" cy="4112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1281" name="CustomShape 2"/>
          <p:cNvSpPr/>
          <p:nvPr/>
        </p:nvSpPr>
        <p:spPr>
          <a:xfrm>
            <a:off x="3885030" y="8684640"/>
            <a:ext cx="2970270" cy="4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1B35052-7A49-47E6-A17A-3B36FF564FE7}" type="slidenum">
              <a:rPr lang="en-GB" sz="1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30</a:t>
            </a:fld>
            <a:endParaRPr lang="en-GB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6695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PlaceHolder 1"/>
          <p:cNvSpPr>
            <a:spLocks noGrp="1"/>
          </p:cNvSpPr>
          <p:nvPr>
            <p:ph type="body"/>
          </p:nvPr>
        </p:nvSpPr>
        <p:spPr>
          <a:xfrm>
            <a:off x="685800" y="4343520"/>
            <a:ext cx="5485050" cy="4112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1281" name="CustomShape 2"/>
          <p:cNvSpPr/>
          <p:nvPr/>
        </p:nvSpPr>
        <p:spPr>
          <a:xfrm>
            <a:off x="3885030" y="8684640"/>
            <a:ext cx="2970270" cy="4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1B35052-7A49-47E6-A17A-3B36FF564FE7}" type="slidenum">
              <a:rPr lang="en-GB" sz="1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31</a:t>
            </a:fld>
            <a:endParaRPr lang="en-GB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4773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PlaceHolder 1"/>
          <p:cNvSpPr>
            <a:spLocks noGrp="1"/>
          </p:cNvSpPr>
          <p:nvPr>
            <p:ph type="body"/>
          </p:nvPr>
        </p:nvSpPr>
        <p:spPr>
          <a:xfrm>
            <a:off x="685800" y="4343520"/>
            <a:ext cx="5485050" cy="4112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1281" name="CustomShape 2"/>
          <p:cNvSpPr/>
          <p:nvPr/>
        </p:nvSpPr>
        <p:spPr>
          <a:xfrm>
            <a:off x="3885030" y="8684640"/>
            <a:ext cx="2970270" cy="4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1B35052-7A49-47E6-A17A-3B36FF564FE7}" type="slidenum">
              <a:rPr lang="en-GB" sz="1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32</a:t>
            </a:fld>
            <a:endParaRPr lang="en-GB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4516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PlaceHolder 1"/>
          <p:cNvSpPr>
            <a:spLocks noGrp="1"/>
          </p:cNvSpPr>
          <p:nvPr>
            <p:ph type="body"/>
          </p:nvPr>
        </p:nvSpPr>
        <p:spPr>
          <a:xfrm>
            <a:off x="685800" y="4343520"/>
            <a:ext cx="5485050" cy="4112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1281" name="CustomShape 2"/>
          <p:cNvSpPr/>
          <p:nvPr/>
        </p:nvSpPr>
        <p:spPr>
          <a:xfrm>
            <a:off x="3885030" y="8684640"/>
            <a:ext cx="2970270" cy="4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1B35052-7A49-47E6-A17A-3B36FF564FE7}" type="slidenum">
              <a:rPr lang="en-GB" sz="1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33</a:t>
            </a:fld>
            <a:endParaRPr lang="en-GB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2419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PlaceHolder 1"/>
          <p:cNvSpPr>
            <a:spLocks noGrp="1"/>
          </p:cNvSpPr>
          <p:nvPr>
            <p:ph type="body"/>
          </p:nvPr>
        </p:nvSpPr>
        <p:spPr>
          <a:xfrm>
            <a:off x="685800" y="4343520"/>
            <a:ext cx="5485050" cy="41121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1281" name="CustomShape 2"/>
          <p:cNvSpPr/>
          <p:nvPr/>
        </p:nvSpPr>
        <p:spPr>
          <a:xfrm>
            <a:off x="3885030" y="8684640"/>
            <a:ext cx="2970270" cy="4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41B35052-7A49-47E6-A17A-3B36FF564FE7}" type="slidenum">
              <a:rPr lang="en-GB" sz="1200" b="0" strike="noStrike" spc="-1">
                <a:solidFill>
                  <a:srgbClr val="000000"/>
                </a:solidFill>
                <a:latin typeface="Arial"/>
                <a:ea typeface="ＭＳ Ｐゴシック"/>
              </a:rPr>
              <a:t>34</a:t>
            </a:fld>
            <a:endParaRPr lang="en-GB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732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300319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310284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802173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339514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603099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516125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735839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128431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5027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0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5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8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4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5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45089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88668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16623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62737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73912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082527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7336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589964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140650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989546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078894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043914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76563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448812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73933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95091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4839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784158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02142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4106696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381122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97039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404424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489841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154594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196993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429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 fontScale="7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tIns="0" rIns="0" bIns="0">
            <a:normAutofit fontScale="74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E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376092"/>
                </a:solidFill>
                <a:latin typeface="Calibri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1A82AD6-E206-4CDC-A849-90FFEBD1A09F}" type="datetime">
              <a:rPr lang="en-GB" sz="1200" b="0" strike="noStrike" spc="-1">
                <a:solidFill>
                  <a:srgbClr val="8B8B8B"/>
                </a:solidFill>
                <a:latin typeface="Calibri"/>
              </a:rPr>
              <a:t>26/08/2020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AC84F12E-12EA-4DA5-8BC1-332A7E772654}" type="slidenum">
              <a:rPr lang="en-GB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36662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71A68767-12A8-4983-83EF-4D9A26182248}" type="datetime">
              <a:rPr lang="en-GB" sz="1800" b="0" strike="noStrike" spc="-1">
                <a:solidFill>
                  <a:srgbClr val="000000"/>
                </a:solidFill>
                <a:latin typeface="Arial"/>
              </a:rPr>
              <a:t>26/08/2020</a:t>
            </a:fld>
            <a:endParaRPr lang="en-GB" sz="1800" b="0" strike="noStrike" spc="-1">
              <a:latin typeface="Times New Roman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sldNum"/>
          </p:nvPr>
        </p:nvSpPr>
        <p:spPr>
          <a:xfrm>
            <a:off x="4572000" y="6356520"/>
            <a:ext cx="43725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BB478FA4-E68D-47EB-B58C-4029E8335C09}" type="slidenum">
              <a:rPr lang="en-GB" sz="1800" b="0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GB" sz="1800" b="0" strike="noStrike" spc="-1">
              <a:latin typeface="Times New Roman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39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376092"/>
                </a:solidFill>
                <a:latin typeface="Arial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Seventh Outline </a:t>
            </a: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</a:rPr>
              <a:t>LevelClick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</a:rPr>
              <a:t> to edit Master text styles</a:t>
            </a:r>
          </a:p>
          <a:p>
            <a:pPr marL="3456000" lvl="7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Second level</a:t>
            </a:r>
          </a:p>
          <a:p>
            <a:pPr marL="3888000" lvl="8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latin typeface="Arial"/>
              </a:rPr>
              <a:t>Third level</a:t>
            </a:r>
          </a:p>
          <a:p>
            <a:pPr marL="4320000" lvl="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Fourth level</a:t>
            </a:r>
          </a:p>
          <a:p>
            <a:pPr marL="4320000" lvl="0" indent="-216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000000"/>
                </a:solidFill>
                <a:latin typeface="Arial"/>
              </a:rPr>
              <a:t>Fifth level</a:t>
            </a:r>
          </a:p>
        </p:txBody>
      </p:sp>
      <p:sp>
        <p:nvSpPr>
          <p:cNvPr id="45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36662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1259B3EB-8399-416A-BF96-6D58B435206D}" type="datetime">
              <a:rPr lang="en-GB" sz="1800" b="0" strike="noStrike" spc="-1">
                <a:solidFill>
                  <a:srgbClr val="000000"/>
                </a:solidFill>
                <a:latin typeface="Arial"/>
              </a:rPr>
              <a:t>26/08/2020</a:t>
            </a:fld>
            <a:endParaRPr lang="en-GB" sz="1800" b="0" strike="noStrike" spc="-1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/>
          </p:nvPr>
        </p:nvSpPr>
        <p:spPr>
          <a:xfrm>
            <a:off x="4572000" y="6356520"/>
            <a:ext cx="43725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0730B22C-300C-49A7-99E3-9262ABB653C4}" type="slidenum">
              <a:rPr lang="en-GB" sz="1800" b="0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GB" sz="18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96420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366624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1F18C590-458C-4C15-BA69-DB3663387057}" type="datetime">
              <a:rPr lang="en-GB" sz="1800" b="0" strike="noStrike" spc="-1">
                <a:solidFill>
                  <a:srgbClr val="000000"/>
                </a:solidFill>
                <a:latin typeface="Arial"/>
              </a:rPr>
              <a:t>26/08/2020</a:t>
            </a:fld>
            <a:endParaRPr lang="en-GB" sz="1800" b="0" strike="noStrike" spc="-1">
              <a:latin typeface="Times New Roman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endParaRPr lang="en-GB" sz="2400" b="0" strike="noStrike" spc="-1"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/>
          </p:nvPr>
        </p:nvSpPr>
        <p:spPr>
          <a:xfrm>
            <a:off x="4572000" y="6356520"/>
            <a:ext cx="4372560" cy="36468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fld id="{01168326-4067-416B-872F-0F328C25B6E9}" type="slidenum">
              <a:rPr lang="en-GB" sz="1800" b="0" strike="noStrike" spc="-1">
                <a:solidFill>
                  <a:srgbClr val="000000"/>
                </a:solidFill>
                <a:latin typeface="Arial"/>
              </a:rPr>
              <a:t>‹#›</a:t>
            </a:fld>
            <a:endParaRPr lang="en-GB" sz="1800" b="0" strike="noStrike" spc="-1"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71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4230506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  <p:extLst>
      <p:ext uri="{BB962C8B-B14F-4D97-AF65-F5344CB8AC3E}">
        <p14:creationId xmlns:p14="http://schemas.microsoft.com/office/powerpoint/2010/main" val="427504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lex-singleton.com/r/2014/02/05/2011-census-open-atlas-project-version-two/" TargetMode="Externa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JoeHughesDev/status/1127364738235674624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JoeHughesDev/status/1127364738235674624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hyperlink" Target="https://twitter.com/knatten/status/1003532557487624194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JoeHughesDev/status/1127364738235674624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hyperlink" Target="https://twitter.com/knatten/status/1003532557487624194" TargetMode="Externa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visnut/status/1248087845589274624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zevross/status/1118967279864242176?ref_src=twsrc%5etfw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zevross/status/1118967279864242176?ref_src=twsrc%5etfw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6.xml"/><Relationship Id="rId4" Type="http://schemas.openxmlformats.org/officeDocument/2006/relationships/hyperlink" Target="https://twitter.com/zevross/status/1118967279864242176?ref_src=twsrc%5etfw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patialanalysis/status/1224328879139147777/photo/1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F0ACF54-ABB4-4610-87C8-C891651E1518}"/>
              </a:ext>
            </a:extLst>
          </p:cNvPr>
          <p:cNvSpPr/>
          <p:nvPr/>
        </p:nvSpPr>
        <p:spPr>
          <a:xfrm>
            <a:off x="1360333" y="4665518"/>
            <a:ext cx="1818000" cy="1631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82" name="CustomShape 1"/>
          <p:cNvSpPr/>
          <p:nvPr/>
        </p:nvSpPr>
        <p:spPr>
          <a:xfrm>
            <a:off x="3482904" y="2567088"/>
            <a:ext cx="1936725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Dr Nick Bearman</a:t>
            </a:r>
            <a:endParaRPr kumimoji="0" lang="en-GB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2634546" y="3456333"/>
            <a:ext cx="3873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6" name="CustomShape 5"/>
          <p:cNvSpPr/>
          <p:nvPr/>
        </p:nvSpPr>
        <p:spPr>
          <a:xfrm>
            <a:off x="3456264" y="2931768"/>
            <a:ext cx="202021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@nickbearmanuk</a:t>
            </a:r>
            <a:endParaRPr kumimoji="0" lang="en-GB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87" name="CustomShape 6"/>
          <p:cNvSpPr/>
          <p:nvPr/>
        </p:nvSpPr>
        <p:spPr>
          <a:xfrm>
            <a:off x="724668" y="1382400"/>
            <a:ext cx="7860270" cy="767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-1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Short Course on Using R as a GIS </a:t>
            </a:r>
            <a:endParaRPr kumimoji="0" lang="en-GB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D3279-06E7-42A7-88B1-27B4D17F68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457" y="4778927"/>
            <a:ext cx="1559753" cy="13933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5D0E3F-6B94-424C-BA38-B34DBCCC2AC3}"/>
              </a:ext>
            </a:extLst>
          </p:cNvPr>
          <p:cNvSpPr/>
          <p:nvPr/>
        </p:nvSpPr>
        <p:spPr>
          <a:xfrm>
            <a:off x="4780274" y="4869536"/>
            <a:ext cx="3625493" cy="1198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0ECC4-F63F-4913-B22B-09CEA53B3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398" y="4942200"/>
            <a:ext cx="340995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-72000" y="-72000"/>
            <a:ext cx="9360000" cy="705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28" name="Picture 1"/>
          <p:cNvPicPr/>
          <p:nvPr/>
        </p:nvPicPr>
        <p:blipFill>
          <a:blip r:embed="rId2"/>
          <a:stretch/>
        </p:blipFill>
        <p:spPr>
          <a:xfrm>
            <a:off x="4092480" y="357120"/>
            <a:ext cx="5049360" cy="6113160"/>
          </a:xfrm>
          <a:prstGeom prst="rect">
            <a:avLst/>
          </a:prstGeom>
          <a:ln>
            <a:noFill/>
          </a:ln>
        </p:spPr>
      </p:pic>
      <p:sp>
        <p:nvSpPr>
          <p:cNvPr id="529" name="CustomShape 2"/>
          <p:cNvSpPr/>
          <p:nvPr/>
        </p:nvSpPr>
        <p:spPr>
          <a:xfrm>
            <a:off x="4491000" y="477720"/>
            <a:ext cx="16156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Age structure – 20 to 24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530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54160"/>
            <a:ext cx="4481280" cy="6413040"/>
          </a:xfrm>
          <a:prstGeom prst="rect">
            <a:avLst/>
          </a:prstGeom>
          <a:ln>
            <a:noFill/>
          </a:ln>
        </p:spPr>
      </p:pic>
      <p:sp>
        <p:nvSpPr>
          <p:cNvPr id="531" name="CustomShape 3"/>
          <p:cNvSpPr/>
          <p:nvPr/>
        </p:nvSpPr>
        <p:spPr>
          <a:xfrm>
            <a:off x="192240" y="431640"/>
            <a:ext cx="9522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Married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532" name="CustomShape 4"/>
          <p:cNvSpPr/>
          <p:nvPr/>
        </p:nvSpPr>
        <p:spPr>
          <a:xfrm>
            <a:off x="3146400" y="4680"/>
            <a:ext cx="2139480" cy="45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Census 2011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533" name="CustomShape 5"/>
          <p:cNvSpPr/>
          <p:nvPr/>
        </p:nvSpPr>
        <p:spPr>
          <a:xfrm>
            <a:off x="0" y="6539040"/>
            <a:ext cx="896580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algn="ctr"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http://www.alex-singleton.com/r/2014/02/05/2011-census-open-atlas-project-version-two/</a:t>
            </a:r>
            <a:endParaRPr lang="en-GB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104720" y="1272988"/>
            <a:ext cx="8931583" cy="5486978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1A16F73-38B1-4072-B1E4-69167FFE25F7}"/>
              </a:ext>
            </a:extLst>
          </p:cNvPr>
          <p:cNvSpPr/>
          <p:nvPr/>
        </p:nvSpPr>
        <p:spPr>
          <a:xfrm>
            <a:off x="1004047" y="2311455"/>
            <a:ext cx="3218329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4F493-F902-44CE-BAE1-E75C52379033}"/>
              </a:ext>
            </a:extLst>
          </p:cNvPr>
          <p:cNvSpPr txBox="1"/>
          <p:nvPr/>
        </p:nvSpPr>
        <p:spPr>
          <a:xfrm>
            <a:off x="4785579" y="2284562"/>
            <a:ext cx="6722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7924263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104720" y="1272988"/>
            <a:ext cx="8931583" cy="5486978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1A16F73-38B1-4072-B1E4-69167FFE25F7}"/>
              </a:ext>
            </a:extLst>
          </p:cNvPr>
          <p:cNvSpPr/>
          <p:nvPr/>
        </p:nvSpPr>
        <p:spPr>
          <a:xfrm>
            <a:off x="385482" y="2653893"/>
            <a:ext cx="8570259" cy="3002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4F493-F902-44CE-BAE1-E75C52379033}"/>
              </a:ext>
            </a:extLst>
          </p:cNvPr>
          <p:cNvSpPr txBox="1"/>
          <p:nvPr/>
        </p:nvSpPr>
        <p:spPr>
          <a:xfrm>
            <a:off x="4785579" y="2284562"/>
            <a:ext cx="6722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3970958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104720" y="1272988"/>
            <a:ext cx="8931583" cy="5486978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1A16F73-38B1-4072-B1E4-69167FFE25F7}"/>
              </a:ext>
            </a:extLst>
          </p:cNvPr>
          <p:cNvSpPr/>
          <p:nvPr/>
        </p:nvSpPr>
        <p:spPr>
          <a:xfrm>
            <a:off x="2286000" y="3429000"/>
            <a:ext cx="1873623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4F493-F902-44CE-BAE1-E75C52379033}"/>
              </a:ext>
            </a:extLst>
          </p:cNvPr>
          <p:cNvSpPr txBox="1"/>
          <p:nvPr/>
        </p:nvSpPr>
        <p:spPr>
          <a:xfrm>
            <a:off x="4785579" y="2284562"/>
            <a:ext cx="6722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0C0EC3-35D4-4DF1-87C8-D9F506CD8207}"/>
              </a:ext>
            </a:extLst>
          </p:cNvPr>
          <p:cNvSpPr txBox="1"/>
          <p:nvPr/>
        </p:nvSpPr>
        <p:spPr>
          <a:xfrm>
            <a:off x="4285234" y="3405046"/>
            <a:ext cx="321832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mapvariables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9074177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104720" y="1272988"/>
            <a:ext cx="8931583" cy="5486978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1A16F73-38B1-4072-B1E4-69167FFE25F7}"/>
              </a:ext>
            </a:extLst>
          </p:cNvPr>
          <p:cNvSpPr/>
          <p:nvPr/>
        </p:nvSpPr>
        <p:spPr>
          <a:xfrm>
            <a:off x="2286000" y="3429000"/>
            <a:ext cx="1873623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4F493-F902-44CE-BAE1-E75C52379033}"/>
              </a:ext>
            </a:extLst>
          </p:cNvPr>
          <p:cNvSpPr txBox="1"/>
          <p:nvPr/>
        </p:nvSpPr>
        <p:spPr>
          <a:xfrm>
            <a:off x="4785579" y="2284562"/>
            <a:ext cx="6722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0C0EC3-35D4-4DF1-87C8-D9F506CD8207}"/>
              </a:ext>
            </a:extLst>
          </p:cNvPr>
          <p:cNvSpPr txBox="1"/>
          <p:nvPr/>
        </p:nvSpPr>
        <p:spPr>
          <a:xfrm>
            <a:off x="4285234" y="3405046"/>
            <a:ext cx="32183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mapvariables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AllUsualResidents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74705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104720" y="1272988"/>
            <a:ext cx="8931583" cy="5486978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1A16F73-38B1-4072-B1E4-69167FFE25F7}"/>
              </a:ext>
            </a:extLst>
          </p:cNvPr>
          <p:cNvSpPr/>
          <p:nvPr/>
        </p:nvSpPr>
        <p:spPr>
          <a:xfrm>
            <a:off x="2286000" y="3429000"/>
            <a:ext cx="1873623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4F493-F902-44CE-BAE1-E75C52379033}"/>
              </a:ext>
            </a:extLst>
          </p:cNvPr>
          <p:cNvSpPr txBox="1"/>
          <p:nvPr/>
        </p:nvSpPr>
        <p:spPr>
          <a:xfrm>
            <a:off x="4785579" y="2284562"/>
            <a:ext cx="6722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0C0EC3-35D4-4DF1-87C8-D9F506CD8207}"/>
              </a:ext>
            </a:extLst>
          </p:cNvPr>
          <p:cNvSpPr txBox="1"/>
          <p:nvPr/>
        </p:nvSpPr>
        <p:spPr>
          <a:xfrm>
            <a:off x="823159" y="3833072"/>
            <a:ext cx="78618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tm_polygons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AllUsualResidents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 palette = “Greens” …</a:t>
            </a:r>
          </a:p>
        </p:txBody>
      </p:sp>
    </p:spTree>
    <p:extLst>
      <p:ext uri="{BB962C8B-B14F-4D97-AF65-F5344CB8AC3E}">
        <p14:creationId xmlns:p14="http://schemas.microsoft.com/office/powerpoint/2010/main" val="6747837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104720" y="1272988"/>
            <a:ext cx="8931583" cy="5486978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1A16F73-38B1-4072-B1E4-69167FFE25F7}"/>
              </a:ext>
            </a:extLst>
          </p:cNvPr>
          <p:cNvSpPr/>
          <p:nvPr/>
        </p:nvSpPr>
        <p:spPr>
          <a:xfrm>
            <a:off x="517161" y="5906436"/>
            <a:ext cx="7585023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4F493-F902-44CE-BAE1-E75C52379033}"/>
              </a:ext>
            </a:extLst>
          </p:cNvPr>
          <p:cNvSpPr txBox="1"/>
          <p:nvPr/>
        </p:nvSpPr>
        <p:spPr>
          <a:xfrm>
            <a:off x="4785579" y="2284562"/>
            <a:ext cx="6722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9025924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104720" y="1272988"/>
            <a:ext cx="8931583" cy="5486978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1A16F73-38B1-4072-B1E4-69167FFE25F7}"/>
              </a:ext>
            </a:extLst>
          </p:cNvPr>
          <p:cNvSpPr/>
          <p:nvPr/>
        </p:nvSpPr>
        <p:spPr>
          <a:xfrm>
            <a:off x="5111646" y="5906436"/>
            <a:ext cx="1896256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4F493-F902-44CE-BAE1-E75C52379033}"/>
              </a:ext>
            </a:extLst>
          </p:cNvPr>
          <p:cNvSpPr txBox="1"/>
          <p:nvPr/>
        </p:nvSpPr>
        <p:spPr>
          <a:xfrm>
            <a:off x="4785579" y="2284562"/>
            <a:ext cx="6722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B84A1-E35A-4BC7-9CE3-C49B0BE9A80B}"/>
              </a:ext>
            </a:extLst>
          </p:cNvPr>
          <p:cNvSpPr txBox="1"/>
          <p:nvPr/>
        </p:nvSpPr>
        <p:spPr>
          <a:xfrm>
            <a:off x="5466672" y="5143905"/>
            <a:ext cx="32183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mapvariables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AllUsualResidents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80534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104720" y="1272988"/>
            <a:ext cx="8931583" cy="5486978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1A16F73-38B1-4072-B1E4-69167FFE25F7}"/>
              </a:ext>
            </a:extLst>
          </p:cNvPr>
          <p:cNvSpPr/>
          <p:nvPr/>
        </p:nvSpPr>
        <p:spPr>
          <a:xfrm>
            <a:off x="5111646" y="5906436"/>
            <a:ext cx="1896256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4F493-F902-44CE-BAE1-E75C52379033}"/>
              </a:ext>
            </a:extLst>
          </p:cNvPr>
          <p:cNvSpPr txBox="1"/>
          <p:nvPr/>
        </p:nvSpPr>
        <p:spPr>
          <a:xfrm>
            <a:off x="4785579" y="2284562"/>
            <a:ext cx="6722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B84A1-E35A-4BC7-9CE3-C49B0BE9A80B}"/>
              </a:ext>
            </a:extLst>
          </p:cNvPr>
          <p:cNvSpPr txBox="1"/>
          <p:nvPr/>
        </p:nvSpPr>
        <p:spPr>
          <a:xfrm>
            <a:off x="385177" y="6276026"/>
            <a:ext cx="865112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tmap_save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(m, filename = paste0(“map-AllUsualResidents.png”))</a:t>
            </a:r>
          </a:p>
        </p:txBody>
      </p:sp>
    </p:spTree>
    <p:extLst>
      <p:ext uri="{BB962C8B-B14F-4D97-AF65-F5344CB8AC3E}">
        <p14:creationId xmlns:p14="http://schemas.microsoft.com/office/powerpoint/2010/main" val="31005169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104720" y="1272988"/>
            <a:ext cx="8931583" cy="5486978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3BA0DA9-AD5C-45E0-BCA8-CD457DAF0F69}"/>
              </a:ext>
            </a:extLst>
          </p:cNvPr>
          <p:cNvSpPr/>
          <p:nvPr/>
        </p:nvSpPr>
        <p:spPr>
          <a:xfrm>
            <a:off x="307298" y="6453726"/>
            <a:ext cx="314794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9816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104720" y="1272988"/>
            <a:ext cx="8931583" cy="5486978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1A16F73-38B1-4072-B1E4-69167FFE25F7}"/>
              </a:ext>
            </a:extLst>
          </p:cNvPr>
          <p:cNvSpPr/>
          <p:nvPr/>
        </p:nvSpPr>
        <p:spPr>
          <a:xfrm>
            <a:off x="1004047" y="2311455"/>
            <a:ext cx="3218329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4F493-F902-44CE-BAE1-E75C52379033}"/>
              </a:ext>
            </a:extLst>
          </p:cNvPr>
          <p:cNvSpPr txBox="1"/>
          <p:nvPr/>
        </p:nvSpPr>
        <p:spPr>
          <a:xfrm>
            <a:off x="4785579" y="2284562"/>
            <a:ext cx="6722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1879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R as a GIS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542" name="CustomShape 2"/>
          <p:cNvSpPr/>
          <p:nvPr/>
        </p:nvSpPr>
        <p:spPr>
          <a:xfrm>
            <a:off x="457200" y="145188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Command line driven, rather than GUI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endParaRPr lang="en-GB" sz="3200" b="0" strike="noStrike" spc="-1">
              <a:latin typeface="Arial"/>
            </a:endParaRPr>
          </a:p>
          <a:p>
            <a:pPr marL="343080" indent="-341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Disadvantages</a:t>
            </a:r>
            <a:endParaRPr lang="en-GB" sz="3200" b="0" strike="noStrike" spc="-1">
              <a:latin typeface="Arial"/>
            </a:endParaRPr>
          </a:p>
          <a:p>
            <a:pPr marL="743040" lvl="1" indent="-28404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Remembering commands</a:t>
            </a:r>
            <a:endParaRPr lang="en-GB" sz="2800" b="0" strike="noStrike" spc="-1">
              <a:latin typeface="Arial"/>
            </a:endParaRPr>
          </a:p>
          <a:p>
            <a:pPr marL="1143000" lvl="2" indent="-2268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glossary</a:t>
            </a:r>
            <a:endParaRPr lang="en-GB" sz="2800" b="0" strike="noStrike" spc="-1">
              <a:latin typeface="Arial"/>
            </a:endParaRPr>
          </a:p>
          <a:p>
            <a:pPr marL="743040" lvl="1" indent="-28404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Steeper </a:t>
            </a:r>
            <a:br/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learning </a:t>
            </a:r>
            <a:br/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curve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543" name="Picture 3"/>
          <p:cNvPicPr/>
          <p:nvPr/>
        </p:nvPicPr>
        <p:blipFill>
          <a:blip r:embed="rId2"/>
          <a:stretch/>
        </p:blipFill>
        <p:spPr>
          <a:xfrm>
            <a:off x="7515360" y="5533920"/>
            <a:ext cx="1169640" cy="974520"/>
          </a:xfrm>
          <a:prstGeom prst="rect">
            <a:avLst/>
          </a:prstGeom>
          <a:ln>
            <a:noFill/>
          </a:ln>
        </p:spPr>
      </p:pic>
      <p:pic>
        <p:nvPicPr>
          <p:cNvPr id="544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5080" y="2438280"/>
            <a:ext cx="3327120" cy="4198680"/>
          </a:xfrm>
          <a:prstGeom prst="rect">
            <a:avLst/>
          </a:prstGeom>
          <a:ln>
            <a:noFill/>
          </a:ln>
        </p:spPr>
      </p:pic>
      <p:pic>
        <p:nvPicPr>
          <p:cNvPr id="545" name="Picture 35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341520" y="3781440"/>
            <a:ext cx="2130120" cy="302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104720" y="1272988"/>
            <a:ext cx="8931583" cy="5486978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1A16F73-38B1-4072-B1E4-69167FFE25F7}"/>
              </a:ext>
            </a:extLst>
          </p:cNvPr>
          <p:cNvSpPr/>
          <p:nvPr/>
        </p:nvSpPr>
        <p:spPr>
          <a:xfrm>
            <a:off x="1004047" y="2311455"/>
            <a:ext cx="3218329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4F493-F902-44CE-BAE1-E75C52379033}"/>
              </a:ext>
            </a:extLst>
          </p:cNvPr>
          <p:cNvSpPr txBox="1"/>
          <p:nvPr/>
        </p:nvSpPr>
        <p:spPr>
          <a:xfrm>
            <a:off x="4785579" y="2284562"/>
            <a:ext cx="6722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6439D0-2797-4E75-BD88-DB127410E68D}"/>
              </a:ext>
            </a:extLst>
          </p:cNvPr>
          <p:cNvSpPr/>
          <p:nvPr/>
        </p:nvSpPr>
        <p:spPr>
          <a:xfrm>
            <a:off x="2286000" y="3429000"/>
            <a:ext cx="1873623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3C5F9E-F976-4398-948F-9A7A0901F6C7}"/>
              </a:ext>
            </a:extLst>
          </p:cNvPr>
          <p:cNvSpPr txBox="1"/>
          <p:nvPr/>
        </p:nvSpPr>
        <p:spPr>
          <a:xfrm>
            <a:off x="4285234" y="3405046"/>
            <a:ext cx="32183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mapvariables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[2]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“Age00to04”</a:t>
            </a:r>
          </a:p>
        </p:txBody>
      </p:sp>
    </p:spTree>
    <p:extLst>
      <p:ext uri="{BB962C8B-B14F-4D97-AF65-F5344CB8AC3E}">
        <p14:creationId xmlns:p14="http://schemas.microsoft.com/office/powerpoint/2010/main" val="12403202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104720" y="1272988"/>
            <a:ext cx="8931583" cy="5486978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1A16F73-38B1-4072-B1E4-69167FFE25F7}"/>
              </a:ext>
            </a:extLst>
          </p:cNvPr>
          <p:cNvSpPr/>
          <p:nvPr/>
        </p:nvSpPr>
        <p:spPr>
          <a:xfrm>
            <a:off x="1004047" y="2311455"/>
            <a:ext cx="3218329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4F493-F902-44CE-BAE1-E75C52379033}"/>
              </a:ext>
            </a:extLst>
          </p:cNvPr>
          <p:cNvSpPr txBox="1"/>
          <p:nvPr/>
        </p:nvSpPr>
        <p:spPr>
          <a:xfrm>
            <a:off x="4785579" y="2284562"/>
            <a:ext cx="6722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6439D0-2797-4E75-BD88-DB127410E68D}"/>
              </a:ext>
            </a:extLst>
          </p:cNvPr>
          <p:cNvSpPr/>
          <p:nvPr/>
        </p:nvSpPr>
        <p:spPr>
          <a:xfrm>
            <a:off x="2286000" y="3429000"/>
            <a:ext cx="1873623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3C5F9E-F976-4398-948F-9A7A0901F6C7}"/>
              </a:ext>
            </a:extLst>
          </p:cNvPr>
          <p:cNvSpPr txBox="1"/>
          <p:nvPr/>
        </p:nvSpPr>
        <p:spPr>
          <a:xfrm>
            <a:off x="4285234" y="3405046"/>
            <a:ext cx="32183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mapvariables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[2]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“Age00to04”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079C13-278F-4134-BA49-DE9C6F4CC37C}"/>
              </a:ext>
            </a:extLst>
          </p:cNvPr>
          <p:cNvSpPr/>
          <p:nvPr/>
        </p:nvSpPr>
        <p:spPr>
          <a:xfrm>
            <a:off x="5111646" y="5906436"/>
            <a:ext cx="1896256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B9BA1-605F-4D0B-96C7-D4D512C82CBF}"/>
              </a:ext>
            </a:extLst>
          </p:cNvPr>
          <p:cNvSpPr txBox="1"/>
          <p:nvPr/>
        </p:nvSpPr>
        <p:spPr>
          <a:xfrm>
            <a:off x="385177" y="6276026"/>
            <a:ext cx="865112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tmap_save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(m, filename = paste0(“map-Age00to04.png”))</a:t>
            </a:r>
          </a:p>
        </p:txBody>
      </p:sp>
    </p:spTree>
    <p:extLst>
      <p:ext uri="{BB962C8B-B14F-4D97-AF65-F5344CB8AC3E}">
        <p14:creationId xmlns:p14="http://schemas.microsoft.com/office/powerpoint/2010/main" val="20392365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104720" y="1272988"/>
            <a:ext cx="8931583" cy="5486978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3BA0DA9-AD5C-45E0-BCA8-CD457DAF0F69}"/>
              </a:ext>
            </a:extLst>
          </p:cNvPr>
          <p:cNvSpPr/>
          <p:nvPr/>
        </p:nvSpPr>
        <p:spPr>
          <a:xfrm>
            <a:off x="307298" y="6453726"/>
            <a:ext cx="314794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6886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104720" y="1272988"/>
            <a:ext cx="8931583" cy="5486978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1A16F73-38B1-4072-B1E4-69167FFE25F7}"/>
              </a:ext>
            </a:extLst>
          </p:cNvPr>
          <p:cNvSpPr/>
          <p:nvPr/>
        </p:nvSpPr>
        <p:spPr>
          <a:xfrm>
            <a:off x="1004047" y="2311455"/>
            <a:ext cx="3218329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4F493-F902-44CE-BAE1-E75C52379033}"/>
              </a:ext>
            </a:extLst>
          </p:cNvPr>
          <p:cNvSpPr txBox="1"/>
          <p:nvPr/>
        </p:nvSpPr>
        <p:spPr>
          <a:xfrm>
            <a:off x="4785579" y="2284562"/>
            <a:ext cx="67224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6439D0-2797-4E75-BD88-DB127410E68D}"/>
              </a:ext>
            </a:extLst>
          </p:cNvPr>
          <p:cNvSpPr/>
          <p:nvPr/>
        </p:nvSpPr>
        <p:spPr>
          <a:xfrm>
            <a:off x="2286000" y="3429000"/>
            <a:ext cx="1873623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3C5F9E-F976-4398-948F-9A7A0901F6C7}"/>
              </a:ext>
            </a:extLst>
          </p:cNvPr>
          <p:cNvSpPr txBox="1"/>
          <p:nvPr/>
        </p:nvSpPr>
        <p:spPr>
          <a:xfrm>
            <a:off x="4285234" y="3405046"/>
            <a:ext cx="321832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mapvariables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[3]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“Age05to07”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02770D-1B56-4006-8FA1-DAC3D29521DC}"/>
              </a:ext>
            </a:extLst>
          </p:cNvPr>
          <p:cNvSpPr/>
          <p:nvPr/>
        </p:nvSpPr>
        <p:spPr>
          <a:xfrm>
            <a:off x="5111646" y="5906436"/>
            <a:ext cx="1896256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15F45B-5155-43A2-9D7D-29CE9738173E}"/>
              </a:ext>
            </a:extLst>
          </p:cNvPr>
          <p:cNvSpPr txBox="1"/>
          <p:nvPr/>
        </p:nvSpPr>
        <p:spPr>
          <a:xfrm>
            <a:off x="385177" y="6276026"/>
            <a:ext cx="865112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tmap_save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(m, filename = paste0(“map-Age05to07.png”))</a:t>
            </a:r>
          </a:p>
        </p:txBody>
      </p:sp>
    </p:spTree>
    <p:extLst>
      <p:ext uri="{BB962C8B-B14F-4D97-AF65-F5344CB8AC3E}">
        <p14:creationId xmlns:p14="http://schemas.microsoft.com/office/powerpoint/2010/main" val="19661857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104720" y="1272988"/>
            <a:ext cx="8931583" cy="5486978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3BA0DA9-AD5C-45E0-BCA8-CD457DAF0F69}"/>
              </a:ext>
            </a:extLst>
          </p:cNvPr>
          <p:cNvSpPr/>
          <p:nvPr/>
        </p:nvSpPr>
        <p:spPr>
          <a:xfrm>
            <a:off x="307298" y="6453726"/>
            <a:ext cx="314794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18677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104720" y="1272988"/>
            <a:ext cx="8931583" cy="5486978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7D03425-E8FA-45C8-B979-1A679D6812EE}"/>
              </a:ext>
            </a:extLst>
          </p:cNvPr>
          <p:cNvSpPr/>
          <p:nvPr/>
        </p:nvSpPr>
        <p:spPr>
          <a:xfrm>
            <a:off x="1004047" y="2311455"/>
            <a:ext cx="3218329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4493D-DE1C-4B8B-89BC-D2EA33DA90D0}"/>
              </a:ext>
            </a:extLst>
          </p:cNvPr>
          <p:cNvSpPr txBox="1"/>
          <p:nvPr/>
        </p:nvSpPr>
        <p:spPr>
          <a:xfrm>
            <a:off x="4760364" y="2279909"/>
            <a:ext cx="3218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1:3) { ...</a:t>
            </a:r>
          </a:p>
        </p:txBody>
      </p:sp>
    </p:spTree>
    <p:extLst>
      <p:ext uri="{BB962C8B-B14F-4D97-AF65-F5344CB8AC3E}">
        <p14:creationId xmlns:p14="http://schemas.microsoft.com/office/powerpoint/2010/main" val="6657286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CustomShape 1"/>
          <p:cNvSpPr/>
          <p:nvPr/>
        </p:nvSpPr>
        <p:spPr>
          <a:xfrm>
            <a:off x="0" y="1512000"/>
            <a:ext cx="9144000" cy="40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8" name="CustomShape 2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Making Maps from Census Data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09656-FC6C-45CC-AF61-6B6D59F161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61" r="15871"/>
          <a:stretch/>
        </p:blipFill>
        <p:spPr>
          <a:xfrm>
            <a:off x="129432" y="1584245"/>
            <a:ext cx="2868601" cy="39017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236A8-753E-4185-B738-E9F22661CB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594" t="1980" r="15925"/>
          <a:stretch/>
        </p:blipFill>
        <p:spPr>
          <a:xfrm>
            <a:off x="3136800" y="1575224"/>
            <a:ext cx="2868600" cy="3905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7B1C68-52BC-4EC9-8285-B4246AEF2C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76" t="1980" r="17069" b="2259"/>
          <a:stretch/>
        </p:blipFill>
        <p:spPr>
          <a:xfrm>
            <a:off x="6144167" y="1584246"/>
            <a:ext cx="2868601" cy="390654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" normalizeH="0" baseline="0" noProof="0" dirty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Part 3: Using Loops in R</a:t>
            </a:r>
            <a:endParaRPr kumimoji="0" lang="en-GB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01" name="CustomShape 2"/>
          <p:cNvSpPr/>
          <p:nvPr/>
        </p:nvSpPr>
        <p:spPr>
          <a:xfrm>
            <a:off x="457200" y="2065020"/>
            <a:ext cx="8227800" cy="36066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marR="0" lvl="0" indent="-34128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Part 3 of the workbook is below </a:t>
            </a:r>
          </a:p>
          <a:p>
            <a:pPr marL="343080" marR="0" lvl="0" indent="-34128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Have a go working through the commands</a:t>
            </a:r>
          </a:p>
          <a:p>
            <a:pPr marL="343080" marR="0" lvl="0" indent="-34128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Try experimenting with the loop code</a:t>
            </a:r>
          </a:p>
          <a:p>
            <a:pPr marL="800280" lvl="1" indent="-341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>
                <a:solidFill>
                  <a:srgbClr val="000000"/>
                </a:solidFill>
                <a:latin typeface="Arial"/>
                <a:ea typeface="DejaVu Sans"/>
                <a:cs typeface="DejaVu Sans"/>
              </a:rPr>
              <a:t>Plot more than 3 maps</a:t>
            </a:r>
          </a:p>
          <a:p>
            <a:pPr marL="800280" lvl="1" indent="-341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kumimoji="0" lang="en-GB" sz="3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Plo</a:t>
            </a:r>
            <a:r>
              <a:rPr lang="en-GB" sz="3200" spc="-1" dirty="0">
                <a:solidFill>
                  <a:srgbClr val="000000"/>
                </a:solidFill>
                <a:latin typeface="Arial"/>
                <a:ea typeface="DejaVu Sans"/>
                <a:cs typeface="DejaVu Sans"/>
              </a:rPr>
              <a:t>t different variables</a:t>
            </a: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128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128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6270408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DC31-0286-4226-9626-921121A21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4C77D3-8C1B-40F7-8E09-4555DFF870B4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52357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F0ACF54-ABB4-4610-87C8-C891651E1518}"/>
              </a:ext>
            </a:extLst>
          </p:cNvPr>
          <p:cNvSpPr/>
          <p:nvPr/>
        </p:nvSpPr>
        <p:spPr>
          <a:xfrm>
            <a:off x="1360333" y="4665518"/>
            <a:ext cx="1818000" cy="1631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82" name="CustomShape 1"/>
          <p:cNvSpPr/>
          <p:nvPr/>
        </p:nvSpPr>
        <p:spPr>
          <a:xfrm>
            <a:off x="3459458" y="3267170"/>
            <a:ext cx="1936725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Dr Nick Bearman</a:t>
            </a:r>
            <a:endParaRPr kumimoji="0" lang="en-GB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2634546" y="3456333"/>
            <a:ext cx="3873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6" name="CustomShape 5"/>
          <p:cNvSpPr/>
          <p:nvPr/>
        </p:nvSpPr>
        <p:spPr>
          <a:xfrm>
            <a:off x="3432818" y="3631850"/>
            <a:ext cx="202021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@nickbearmanuk</a:t>
            </a:r>
            <a:endParaRPr kumimoji="0" lang="en-GB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87" name="CustomShape 6"/>
          <p:cNvSpPr/>
          <p:nvPr/>
        </p:nvSpPr>
        <p:spPr>
          <a:xfrm>
            <a:off x="724669" y="1382400"/>
            <a:ext cx="7860270" cy="1445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-1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Short Course on Using R as a GIS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-1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Next Steps</a:t>
            </a:r>
            <a:endParaRPr kumimoji="0" lang="en-GB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D3279-06E7-42A7-88B1-27B4D17F68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457" y="4778927"/>
            <a:ext cx="1559753" cy="13933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5D0E3F-6B94-424C-BA38-B34DBCCC2AC3}"/>
              </a:ext>
            </a:extLst>
          </p:cNvPr>
          <p:cNvSpPr/>
          <p:nvPr/>
        </p:nvSpPr>
        <p:spPr>
          <a:xfrm>
            <a:off x="4780274" y="4869536"/>
            <a:ext cx="3625493" cy="1198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0ECC4-F63F-4913-B22B-09CEA53B3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398" y="4942200"/>
            <a:ext cx="34099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49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R as a GIS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Advantages</a:t>
            </a:r>
            <a:endParaRPr lang="en-GB" sz="3200" b="0" strike="noStrike" spc="-1">
              <a:latin typeface="Arial"/>
            </a:endParaRPr>
          </a:p>
          <a:p>
            <a:pPr marL="743040" lvl="1" indent="-28404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Easy to record what you did and repeat specific pieces of work</a:t>
            </a:r>
            <a:endParaRPr lang="en-GB" sz="2800" b="0" strike="noStrike" spc="-1">
              <a:latin typeface="Arial"/>
            </a:endParaRPr>
          </a:p>
          <a:p>
            <a:pPr marL="743040" lvl="1" indent="-28404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Lots of reproducible examples on the web</a:t>
            </a:r>
            <a:endParaRPr lang="en-GB" sz="2800" b="0" strike="noStrike" spc="-1">
              <a:latin typeface="Arial"/>
            </a:endParaRPr>
          </a:p>
          <a:p>
            <a:pPr marL="743040" lvl="1" indent="-28404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Easily scriptable. </a:t>
            </a:r>
            <a:endParaRPr lang="en-GB" sz="2800" b="0" strike="noStrike" spc="-1">
              <a:latin typeface="Arial"/>
            </a:endParaRPr>
          </a:p>
          <a:p>
            <a:pPr marL="743040" lvl="1" indent="-28404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134,567 maps? Easy! </a:t>
            </a:r>
            <a:r>
              <a:rPr lang="en-GB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(354 areas X ~392 variables)</a:t>
            </a:r>
            <a:endParaRPr lang="en-GB" sz="2000" b="0" strike="noStrike" spc="-1">
              <a:latin typeface="Arial"/>
            </a:endParaRPr>
          </a:p>
          <a:p>
            <a:pPr marL="743040" lvl="1" indent="-28404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2011 Census Open Atlas</a:t>
            </a:r>
            <a:br/>
            <a:r>
              <a:rPr lang="en-GB" sz="2800" b="0" strike="noStrike" spc="-1">
                <a:solidFill>
                  <a:srgbClr val="000000"/>
                </a:solidFill>
                <a:latin typeface="Arial"/>
              </a:rPr>
              <a:t> </a:t>
            </a:r>
            <a:endParaRPr lang="en-GB" sz="2800" b="0" strike="noStrike" spc="-1">
              <a:latin typeface="Arial"/>
            </a:endParaRPr>
          </a:p>
          <a:p>
            <a:pPr marL="743040" lvl="1" indent="-28404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14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http://www.alex-singleton.com/r/2014/02/05/2011-census-open-atlas-project-version-two/</a:t>
            </a:r>
            <a:endParaRPr lang="en-GB" sz="1400" b="0" strike="noStrike" spc="-1">
              <a:latin typeface="Arial"/>
            </a:endParaRPr>
          </a:p>
          <a:p>
            <a:pPr>
              <a:lnSpc>
                <a:spcPct val="120000"/>
              </a:lnSpc>
            </a:pPr>
            <a:endParaRPr lang="en-GB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-1" normalizeH="0" baseline="0" noProof="0" dirty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What we have done:</a:t>
            </a:r>
            <a:endParaRPr kumimoji="0" lang="en-GB" sz="4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350520" y="1295820"/>
            <a:ext cx="4114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marR="0" lvl="0" indent="-34128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Three Parts:</a:t>
            </a:r>
          </a:p>
          <a:p>
            <a:pPr marL="516150" marR="0" lvl="0" indent="-5143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What is R &amp; how does it work?</a:t>
            </a:r>
          </a:p>
          <a:p>
            <a:pPr marL="516150" marR="0" lvl="0" indent="-5143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Mapping Spatial data in R</a:t>
            </a:r>
          </a:p>
          <a:p>
            <a:pPr marL="516150" marR="0" lvl="0" indent="-5143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Using Loops in R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128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6435720" y="6350040"/>
            <a:ext cx="18396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E0529-02F0-44DD-AC98-5C302EB277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5320" y="1415880"/>
            <a:ext cx="4566800" cy="45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464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-1" normalizeH="0" baseline="0" noProof="0" dirty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What we have done:</a:t>
            </a:r>
            <a:endParaRPr kumimoji="0" lang="en-GB" sz="4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350520" y="1295820"/>
            <a:ext cx="4114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marR="0" lvl="0" indent="-34128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Three Parts:</a:t>
            </a:r>
          </a:p>
          <a:p>
            <a:pPr marL="516150" marR="0" lvl="0" indent="-5143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What is R &amp; how does it work?</a:t>
            </a:r>
          </a:p>
          <a:p>
            <a:pPr marL="516150" marR="0" lvl="0" indent="-5143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Mapping Spatial data in R</a:t>
            </a:r>
          </a:p>
          <a:p>
            <a:pPr marL="516150" marR="0" lvl="0" indent="-5143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Using Loops in R</a:t>
            </a:r>
          </a:p>
          <a:p>
            <a:pPr marL="1800" marR="0" lvl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tabLst/>
              <a:defRPr/>
            </a:pPr>
            <a:r>
              <a:rPr lang="en-GB" sz="3200" spc="-1" dirty="0">
                <a:solidFill>
                  <a:srgbClr val="000000"/>
                </a:solidFill>
                <a:latin typeface="Arial"/>
                <a:ea typeface="DejaVu Sans"/>
                <a:cs typeface="DejaVu Sans"/>
              </a:rPr>
              <a:t>Next Steps?</a:t>
            </a: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128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6435720" y="6350040"/>
            <a:ext cx="18396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E0529-02F0-44DD-AC98-5C302EB277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5320" y="1415880"/>
            <a:ext cx="4566800" cy="45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0247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1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12" name="Picture 911"/>
          <p:cNvPicPr/>
          <p:nvPr/>
        </p:nvPicPr>
        <p:blipFill>
          <a:blip r:embed="rId2"/>
          <a:stretch/>
        </p:blipFill>
        <p:spPr>
          <a:xfrm>
            <a:off x="72000" y="360"/>
            <a:ext cx="904248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Picture 9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" y="3960000"/>
            <a:ext cx="9143640" cy="2897640"/>
          </a:xfrm>
          <a:prstGeom prst="rect">
            <a:avLst/>
          </a:prstGeom>
          <a:ln>
            <a:noFill/>
          </a:ln>
        </p:spPr>
      </p:pic>
      <p:sp>
        <p:nvSpPr>
          <p:cNvPr id="91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5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6" name="TextShape 3"/>
          <p:cNvSpPr txBox="1"/>
          <p:nvPr/>
        </p:nvSpPr>
        <p:spPr>
          <a:xfrm>
            <a:off x="60840" y="6255360"/>
            <a:ext cx="9083160" cy="602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http://stackoverflow.com/questions/29190219/r-plot-multiple-maps-in-a-grid-from-a-single-shapefile</a:t>
            </a:r>
          </a:p>
        </p:txBody>
      </p:sp>
      <p:pic>
        <p:nvPicPr>
          <p:cNvPr id="917" name="Picture 916"/>
          <p:cNvPicPr/>
          <p:nvPr/>
        </p:nvPicPr>
        <p:blipFill>
          <a:blip r:embed="rId3"/>
          <a:stretch/>
        </p:blipFill>
        <p:spPr>
          <a:xfrm>
            <a:off x="360" y="43560"/>
            <a:ext cx="9143640" cy="470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TextShape 1"/>
          <p:cNvSpPr txBox="1"/>
          <p:nvPr/>
        </p:nvSpPr>
        <p:spPr>
          <a:xfrm>
            <a:off x="864000" y="720000"/>
            <a:ext cx="7488000" cy="2376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Mono;Courier New;DejaVu Sans Mono;Courier;Lucida Sans Typewriter;Monaco"/>
                <a:ea typeface="Liberation Mono;Courier New;DejaVu Sans Mono;Courier;Lucida Sans Typewriter;Monaco"/>
                <a:cs typeface="DejaVu Sans"/>
              </a:rPr>
              <a:t>par(</a:t>
            </a:r>
            <a:r>
              <a:rPr kumimoji="0" lang="en-GB" sz="40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Mono;Courier New;DejaVu Sans Mono;Courier;Lucida Sans Typewriter;Monaco"/>
                <a:ea typeface="Liberation Mono;Courier New;DejaVu Sans Mono;Courier;Lucida Sans Typewriter;Monaco"/>
                <a:cs typeface="DejaVu Sans"/>
              </a:rPr>
              <a:t>mfrow</a:t>
            </a:r>
            <a:r>
              <a:rPr kumimoji="0" lang="en-GB" sz="40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Mono;Courier New;DejaVu Sans Mono;Courier;Lucida Sans Typewriter;Monaco"/>
                <a:ea typeface="Liberation Mono;Courier New;DejaVu Sans Mono;Courier;Lucida Sans Typewriter;Monaco"/>
                <a:cs typeface="DejaVu Sans"/>
              </a:rPr>
              <a:t>=c(1,2))</a:t>
            </a:r>
            <a:endParaRPr kumimoji="0" lang="en-GB" sz="4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iberation Mono;Courier New;DejaVu Sans Mono;Courier;Lucida Sans Typewriter;Monaco"/>
                <a:cs typeface="DejaVu Sans"/>
              </a:rPr>
              <a:t>Plot additional </a:t>
            </a:r>
            <a:r>
              <a:rPr kumimoji="0" lang="en-GB" sz="4000" b="0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Liberation Mono;Courier New;DejaVu Sans Mono;Courier;Lucida Sans Typewriter;Monaco"/>
                <a:cs typeface="DejaVu Sans"/>
              </a:rPr>
              <a:t>rows,columns</a:t>
            </a:r>
            <a:endParaRPr kumimoji="0" lang="en-GB" sz="4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919" name="Picture 918"/>
          <p:cNvPicPr/>
          <p:nvPr/>
        </p:nvPicPr>
        <p:blipFill>
          <a:blip r:embed="rId2"/>
          <a:stretch/>
        </p:blipFill>
        <p:spPr>
          <a:xfrm>
            <a:off x="1274400" y="2808000"/>
            <a:ext cx="5853600" cy="345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97B5-B4BF-4A5F-9C1F-97235AFF0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1301"/>
            <a:ext cx="8229240" cy="609398"/>
          </a:xfrm>
        </p:spPr>
        <p:txBody>
          <a:bodyPr/>
          <a:lstStyle/>
          <a:p>
            <a:r>
              <a:rPr lang="en-GB" dirty="0"/>
              <a:t>Useful Tips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97DAE-0F94-4745-8847-A920ADE711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420855"/>
            <a:ext cx="4595932" cy="17379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4544AA-16FA-4F60-A8A5-FE4D72F3F56D}"/>
              </a:ext>
            </a:extLst>
          </p:cNvPr>
          <p:cNvSpPr/>
          <p:nvPr/>
        </p:nvSpPr>
        <p:spPr>
          <a:xfrm>
            <a:off x="169100" y="5993533"/>
            <a:ext cx="76596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  <a:hlinkClick r:id="rId3"/>
              </a:rPr>
              <a:t>https://twitter.com/JoeHughesDev/status/1127364738235674624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3125034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97B5-B4BF-4A5F-9C1F-97235AFF0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1301"/>
            <a:ext cx="8229240" cy="609398"/>
          </a:xfrm>
        </p:spPr>
        <p:txBody>
          <a:bodyPr/>
          <a:lstStyle/>
          <a:p>
            <a:r>
              <a:rPr lang="en-GB" dirty="0"/>
              <a:t>Useful Tips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97DAE-0F94-4745-8847-A920ADE711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420855"/>
            <a:ext cx="4595932" cy="17379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4544AA-16FA-4F60-A8A5-FE4D72F3F56D}"/>
              </a:ext>
            </a:extLst>
          </p:cNvPr>
          <p:cNvSpPr/>
          <p:nvPr/>
        </p:nvSpPr>
        <p:spPr>
          <a:xfrm>
            <a:off x="169100" y="5993533"/>
            <a:ext cx="7659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  <a:hlinkClick r:id="rId3"/>
              </a:rPr>
              <a:t>https://twitter.com/JoeHughesDev/status/1127364738235674624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  <a:hlinkClick r:id="rId4"/>
              </a:rPr>
              <a:t>https://twitter.com/knatten/status/1003532557487624194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BE241B-A9F9-4356-BDF3-283DF75AFE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3331923"/>
            <a:ext cx="4674779" cy="254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080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97B5-B4BF-4A5F-9C1F-97235AFF0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1301"/>
            <a:ext cx="8229240" cy="609398"/>
          </a:xfrm>
        </p:spPr>
        <p:txBody>
          <a:bodyPr/>
          <a:lstStyle/>
          <a:p>
            <a:r>
              <a:rPr lang="en-GB" dirty="0"/>
              <a:t>Useful Tips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97DAE-0F94-4745-8847-A920ADE711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420855"/>
            <a:ext cx="4595932" cy="17379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4544AA-16FA-4F60-A8A5-FE4D72F3F56D}"/>
              </a:ext>
            </a:extLst>
          </p:cNvPr>
          <p:cNvSpPr/>
          <p:nvPr/>
        </p:nvSpPr>
        <p:spPr>
          <a:xfrm>
            <a:off x="169100" y="5993533"/>
            <a:ext cx="76596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  <a:hlinkClick r:id="rId3"/>
              </a:rPr>
              <a:t>https://twitter.com/JoeHughesDev/status/1127364738235674624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  <a:hlinkClick r:id="rId4"/>
              </a:rPr>
              <a:t>https://twitter.com/knatten/status/1003532557487624194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BE241B-A9F9-4356-BDF3-283DF75AFE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3331923"/>
            <a:ext cx="4674779" cy="2542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B4F99F-4CB8-400D-973F-ADAA25DD8FC1}"/>
              </a:ext>
            </a:extLst>
          </p:cNvPr>
          <p:cNvSpPr txBox="1"/>
          <p:nvPr/>
        </p:nvSpPr>
        <p:spPr>
          <a:xfrm>
            <a:off x="5546689" y="1009250"/>
            <a:ext cx="3386295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If you get stuck on trying to work out how to code something, </a:t>
            </a:r>
            <a:b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</a:b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have a break and talk to someone.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Explain what you are trying to do (even if they don’t do programming*)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It will help you organise your thoughts, and find the bit you are missing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*You don’t even have to find a person – a cat/dog/parrot/plant will do!</a:t>
            </a:r>
          </a:p>
        </p:txBody>
      </p:sp>
    </p:spTree>
    <p:extLst>
      <p:ext uri="{BB962C8B-B14F-4D97-AF65-F5344CB8AC3E}">
        <p14:creationId xmlns:p14="http://schemas.microsoft.com/office/powerpoint/2010/main" val="249831277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97B5-B4BF-4A5F-9C1F-97235AFF0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Useful Tips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006BD-ED17-4741-9B75-F1E96067B4B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457200" y="2052991"/>
            <a:ext cx="8229240" cy="4081117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latin typeface="+mn-lt"/>
              </a:rPr>
              <a:t>There is usually &gt;1 way of </a:t>
            </a:r>
            <a:br>
              <a:rPr lang="en-GB" sz="2800" dirty="0">
                <a:latin typeface="+mn-lt"/>
              </a:rPr>
            </a:br>
            <a:r>
              <a:rPr lang="en-GB" sz="2800" dirty="0">
                <a:latin typeface="+mn-lt"/>
              </a:rPr>
              <a:t>doing anything in R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latin typeface="+mn-lt"/>
              </a:rPr>
              <a:t>Find a way that works for you</a:t>
            </a:r>
          </a:p>
          <a:p>
            <a:pPr marL="457200" lvl="3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latin typeface="+mn-lt"/>
              </a:rPr>
              <a:t>There is no one “right” way</a:t>
            </a:r>
          </a:p>
          <a:p>
            <a:pPr marL="540000" indent="-457200">
              <a:spcBef>
                <a:spcPts val="600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Lots of libraries </a:t>
            </a:r>
          </a:p>
          <a:p>
            <a:pPr marL="1008000" lvl="1" indent="-457200">
              <a:spcBef>
                <a:spcPts val="600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plot, </a:t>
            </a:r>
            <a:r>
              <a:rPr lang="en-US" sz="2800" dirty="0" err="1">
                <a:latin typeface="+mn-lt"/>
              </a:rPr>
              <a:t>ggplot</a:t>
            </a:r>
            <a:r>
              <a:rPr lang="en-US" sz="2800" dirty="0">
                <a:latin typeface="+mn-lt"/>
              </a:rPr>
              <a:t>, </a:t>
            </a:r>
            <a:r>
              <a:rPr lang="en-US" sz="2800" dirty="0" err="1">
                <a:latin typeface="+mn-lt"/>
              </a:rPr>
              <a:t>tmap</a:t>
            </a:r>
            <a:r>
              <a:rPr lang="en-US" sz="2800" dirty="0">
                <a:latin typeface="+mn-lt"/>
              </a:rPr>
              <a:t>, …</a:t>
            </a:r>
          </a:p>
          <a:p>
            <a:pPr marL="1008000" lvl="1" indent="-457200">
              <a:spcBef>
                <a:spcPts val="600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Try </a:t>
            </a:r>
            <a:r>
              <a:rPr lang="en-US" sz="2800" dirty="0" err="1">
                <a:latin typeface="+mn-lt"/>
              </a:rPr>
              <a:t>ggplot</a:t>
            </a:r>
            <a:r>
              <a:rPr lang="en-US" sz="2800" dirty="0">
                <a:latin typeface="+mn-lt"/>
              </a:rPr>
              <a:t> if you haven’t already</a:t>
            </a:r>
          </a:p>
          <a:p>
            <a:pPr marL="550800" indent="-457200">
              <a:spcBef>
                <a:spcPts val="600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r>
              <a:rPr lang="en-US" sz="2800" dirty="0" err="1">
                <a:latin typeface="+mn-lt"/>
              </a:rPr>
              <a:t>Tidyverse</a:t>
            </a:r>
            <a:r>
              <a:rPr lang="en-US" sz="2800" dirty="0">
                <a:latin typeface="+mn-lt"/>
              </a:rPr>
              <a:t> (more of an approach than a package, sf is part of this)</a:t>
            </a:r>
            <a:endParaRPr lang="en-GB" sz="2800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72928A-0674-4A88-AFFF-8B96C2E8F5D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03272" y="181069"/>
            <a:ext cx="3146080" cy="3146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3342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Picture 1"/>
          <p:cNvPicPr/>
          <p:nvPr/>
        </p:nvPicPr>
        <p:blipFill>
          <a:blip r:embed="rId2"/>
          <a:stretch/>
        </p:blipFill>
        <p:spPr>
          <a:xfrm>
            <a:off x="5186520" y="1319040"/>
            <a:ext cx="3325320" cy="4752720"/>
          </a:xfrm>
          <a:prstGeom prst="rect">
            <a:avLst/>
          </a:prstGeom>
          <a:ln>
            <a:noFill/>
          </a:ln>
        </p:spPr>
      </p:pic>
      <p:pic>
        <p:nvPicPr>
          <p:cNvPr id="549" name="Picture 2"/>
          <p:cNvPicPr/>
          <p:nvPr/>
        </p:nvPicPr>
        <p:blipFill>
          <a:blip r:embed="rId3"/>
          <a:stretch/>
        </p:blipFill>
        <p:spPr>
          <a:xfrm>
            <a:off x="457200" y="1184400"/>
            <a:ext cx="4030200" cy="5360760"/>
          </a:xfrm>
          <a:prstGeom prst="rect">
            <a:avLst/>
          </a:prstGeom>
          <a:ln>
            <a:noFill/>
          </a:ln>
        </p:spPr>
      </p:pic>
      <p:sp>
        <p:nvSpPr>
          <p:cNvPr id="55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R in Action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551" name="CustomShape 2"/>
          <p:cNvSpPr/>
          <p:nvPr/>
        </p:nvSpPr>
        <p:spPr>
          <a:xfrm>
            <a:off x="484200" y="6488280"/>
            <a:ext cx="42350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Economically active – Full-time students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CustomShape 1"/>
          <p:cNvSpPr/>
          <p:nvPr/>
        </p:nvSpPr>
        <p:spPr>
          <a:xfrm>
            <a:off x="-72000" y="-72000"/>
            <a:ext cx="9360000" cy="705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53" name="Picture 1"/>
          <p:cNvPicPr/>
          <p:nvPr/>
        </p:nvPicPr>
        <p:blipFill>
          <a:blip r:embed="rId2"/>
          <a:stretch/>
        </p:blipFill>
        <p:spPr>
          <a:xfrm>
            <a:off x="4092480" y="357120"/>
            <a:ext cx="5049360" cy="6113160"/>
          </a:xfrm>
          <a:prstGeom prst="rect">
            <a:avLst/>
          </a:prstGeom>
          <a:ln>
            <a:noFill/>
          </a:ln>
        </p:spPr>
      </p:pic>
      <p:pic>
        <p:nvPicPr>
          <p:cNvPr id="554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7120"/>
            <a:ext cx="4498560" cy="6113160"/>
          </a:xfrm>
          <a:prstGeom prst="rect">
            <a:avLst/>
          </a:prstGeom>
          <a:ln>
            <a:noFill/>
          </a:ln>
        </p:spPr>
      </p:pic>
      <p:sp>
        <p:nvSpPr>
          <p:cNvPr id="555" name="CustomShape 2"/>
          <p:cNvSpPr/>
          <p:nvPr/>
        </p:nvSpPr>
        <p:spPr>
          <a:xfrm>
            <a:off x="1325520" y="6488280"/>
            <a:ext cx="261576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Age structure – 18 to 19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556" name="CustomShape 3"/>
          <p:cNvSpPr/>
          <p:nvPr/>
        </p:nvSpPr>
        <p:spPr>
          <a:xfrm>
            <a:off x="5659560" y="6483240"/>
            <a:ext cx="261576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Age structure – 20 to 24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-72000" y="-72000"/>
            <a:ext cx="9360000" cy="705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58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0920" y="260280"/>
            <a:ext cx="4481280" cy="6411600"/>
          </a:xfrm>
          <a:prstGeom prst="rect">
            <a:avLst/>
          </a:prstGeom>
          <a:ln>
            <a:noFill/>
          </a:ln>
        </p:spPr>
      </p:pic>
      <p:pic>
        <p:nvPicPr>
          <p:cNvPr id="559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60280"/>
            <a:ext cx="4659120" cy="6595560"/>
          </a:xfrm>
          <a:prstGeom prst="rect">
            <a:avLst/>
          </a:prstGeom>
          <a:ln>
            <a:noFill/>
          </a:ln>
        </p:spPr>
      </p:pic>
      <p:sp>
        <p:nvSpPr>
          <p:cNvPr id="560" name="CustomShape 2"/>
          <p:cNvSpPr/>
          <p:nvPr/>
        </p:nvSpPr>
        <p:spPr>
          <a:xfrm>
            <a:off x="2251080" y="6464160"/>
            <a:ext cx="81072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Single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561" name="CustomShape 3"/>
          <p:cNvSpPr/>
          <p:nvPr/>
        </p:nvSpPr>
        <p:spPr>
          <a:xfrm>
            <a:off x="6264360" y="6488280"/>
            <a:ext cx="9522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Married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844520" cy="6856200"/>
          </a:xfrm>
          <a:prstGeom prst="rect">
            <a:avLst/>
          </a:prstGeom>
          <a:ln>
            <a:noFill/>
          </a:ln>
        </p:spPr>
      </p:pic>
      <p:pic>
        <p:nvPicPr>
          <p:cNvPr id="56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5200" y="0"/>
            <a:ext cx="4436640" cy="6856200"/>
          </a:xfrm>
          <a:prstGeom prst="rect">
            <a:avLst/>
          </a:prstGeom>
          <a:ln>
            <a:noFill/>
          </a:ln>
        </p:spPr>
      </p:pic>
      <p:sp>
        <p:nvSpPr>
          <p:cNvPr id="564" name="CustomShape 1"/>
          <p:cNvSpPr/>
          <p:nvPr/>
        </p:nvSpPr>
        <p:spPr>
          <a:xfrm>
            <a:off x="1165320" y="6488280"/>
            <a:ext cx="211572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Ethnic group: white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R as a GIS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566" name="Picture 4"/>
          <p:cNvPicPr/>
          <p:nvPr/>
        </p:nvPicPr>
        <p:blipFill>
          <a:blip r:embed="rId2"/>
          <a:stretch/>
        </p:blipFill>
        <p:spPr>
          <a:xfrm>
            <a:off x="468360" y="5732640"/>
            <a:ext cx="2876040" cy="721800"/>
          </a:xfrm>
          <a:prstGeom prst="rect">
            <a:avLst/>
          </a:prstGeom>
          <a:ln>
            <a:noFill/>
          </a:ln>
        </p:spPr>
      </p:pic>
      <p:pic>
        <p:nvPicPr>
          <p:cNvPr id="567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74680" y="0"/>
            <a:ext cx="9716760" cy="7222680"/>
          </a:xfrm>
          <a:prstGeom prst="rect">
            <a:avLst/>
          </a:prstGeom>
          <a:ln>
            <a:noFill/>
          </a:ln>
        </p:spPr>
      </p:pic>
      <p:sp>
        <p:nvSpPr>
          <p:cNvPr id="568" name="CustomShape 2"/>
          <p:cNvSpPr/>
          <p:nvPr/>
        </p:nvSpPr>
        <p:spPr>
          <a:xfrm>
            <a:off x="3557520" y="274680"/>
            <a:ext cx="2301480" cy="57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FFFFFF"/>
                </a:solidFill>
                <a:latin typeface="Arial"/>
                <a:ea typeface="DejaVu Sans"/>
              </a:rPr>
              <a:t>Topography</a:t>
            </a:r>
            <a:endParaRPr lang="en-GB" sz="3200" b="0" strike="noStrike" spc="-1">
              <a:latin typeface="Arial"/>
            </a:endParaRPr>
          </a:p>
        </p:txBody>
      </p:sp>
      <p:sp>
        <p:nvSpPr>
          <p:cNvPr id="569" name="CustomShape 3"/>
          <p:cNvSpPr/>
          <p:nvPr/>
        </p:nvSpPr>
        <p:spPr>
          <a:xfrm>
            <a:off x="2786040" y="5732640"/>
            <a:ext cx="36032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http://topography.geotheory.co.uk/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icture 56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360"/>
            <a:ext cx="6857640" cy="6857640"/>
          </a:xfrm>
          <a:prstGeom prst="rect">
            <a:avLst/>
          </a:prstGeom>
          <a:ln>
            <a:noFill/>
          </a:ln>
        </p:spPr>
      </p:pic>
      <p:sp>
        <p:nvSpPr>
          <p:cNvPr id="571" name="TextShape 1"/>
          <p:cNvSpPr txBox="1"/>
          <p:nvPr/>
        </p:nvSpPr>
        <p:spPr>
          <a:xfrm>
            <a:off x="47520" y="6480000"/>
            <a:ext cx="7224480" cy="60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GB" sz="1800" b="0" strike="noStrike" spc="-1">
                <a:latin typeface="Arial"/>
              </a:rPr>
              <a:t>https://gist.github.com/halhen/659780120accd82e043986c8b57deae0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Picture 57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0" y="360"/>
            <a:ext cx="6857640" cy="6857640"/>
          </a:xfrm>
          <a:prstGeom prst="rect">
            <a:avLst/>
          </a:prstGeom>
          <a:ln>
            <a:noFill/>
          </a:ln>
        </p:spPr>
      </p:pic>
      <p:sp>
        <p:nvSpPr>
          <p:cNvPr id="573" name="TextShape 1"/>
          <p:cNvSpPr txBox="1"/>
          <p:nvPr/>
        </p:nvSpPr>
        <p:spPr>
          <a:xfrm>
            <a:off x="47520" y="6480000"/>
            <a:ext cx="7472632" cy="3678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r>
              <a:rPr lang="en-GB" sz="1800" b="0" strike="noStrike" spc="-1">
                <a:latin typeface="Arial"/>
              </a:rPr>
              <a:t>https://gist.github.com/halhen/659780120accd82e043986c8b57deae0</a:t>
            </a:r>
          </a:p>
        </p:txBody>
      </p:sp>
      <p:pic>
        <p:nvPicPr>
          <p:cNvPr id="574" name="Picture 57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3760" y="0"/>
            <a:ext cx="5699880" cy="511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latin typeface="Arial"/>
                <a:ea typeface="DejaVu Sans"/>
              </a:rPr>
              <a:t>What will you get from the course?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350520" y="1295820"/>
            <a:ext cx="4114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14000"/>
              </a:lnSpc>
              <a:spcAft>
                <a:spcPts val="1200"/>
              </a:spcAft>
              <a:buClr>
                <a:srgbClr val="000000"/>
              </a:buClr>
              <a:buFont typeface="Arial"/>
              <a:buChar char="•"/>
            </a:pPr>
            <a:r>
              <a:rPr lang="en-GB" sz="320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Three Parts:</a:t>
            </a:r>
          </a:p>
          <a:p>
            <a:pPr marL="516150" indent="-514350">
              <a:lnSpc>
                <a:spcPct val="114000"/>
              </a:lnSpc>
              <a:spcAft>
                <a:spcPts val="12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3200" spc="-1" dirty="0">
                <a:solidFill>
                  <a:srgbClr val="000000"/>
                </a:solidFill>
                <a:latin typeface="Arial"/>
                <a:ea typeface="DejaVu Sans"/>
              </a:rPr>
              <a:t>What is R &amp; how does it work?</a:t>
            </a:r>
          </a:p>
          <a:p>
            <a:pPr marL="516150" indent="-514350">
              <a:lnSpc>
                <a:spcPct val="114000"/>
              </a:lnSpc>
              <a:spcAft>
                <a:spcPts val="12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320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Mapping Spatial data in R</a:t>
            </a:r>
          </a:p>
          <a:p>
            <a:pPr marL="516150" indent="-514350">
              <a:lnSpc>
                <a:spcPct val="114000"/>
              </a:lnSpc>
              <a:spcAft>
                <a:spcPts val="12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3200" spc="-1" dirty="0">
                <a:solidFill>
                  <a:srgbClr val="000000"/>
                </a:solidFill>
                <a:latin typeface="Arial"/>
                <a:ea typeface="DejaVu Sans"/>
              </a:rPr>
              <a:t>Using Loops in R</a:t>
            </a:r>
            <a:endParaRPr lang="en-GB" sz="320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14000"/>
              </a:lnSpc>
              <a:spcAft>
                <a:spcPts val="1200"/>
              </a:spcAft>
            </a:pPr>
            <a:endParaRPr lang="en-GB" sz="3200" strike="noStrike" spc="-1" dirty="0">
              <a:latin typeface="Arial"/>
            </a:endParaRPr>
          </a:p>
          <a:p>
            <a:pPr marL="343080" indent="-341280">
              <a:lnSpc>
                <a:spcPct val="114000"/>
              </a:lnSpc>
              <a:spcAft>
                <a:spcPts val="1200"/>
              </a:spcAft>
              <a:buClr>
                <a:srgbClr val="000000"/>
              </a:buClr>
              <a:buFont typeface="Arial"/>
              <a:buChar char="•"/>
            </a:pPr>
            <a:endParaRPr lang="en-GB" sz="3200" strike="noStrike" spc="-1" dirty="0"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6435720" y="6350040"/>
            <a:ext cx="18396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E0529-02F0-44DD-AC98-5C302EB277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5320" y="1415880"/>
            <a:ext cx="4566800" cy="45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81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ustomShape 1"/>
          <p:cNvSpPr/>
          <p:nvPr/>
        </p:nvSpPr>
        <p:spPr>
          <a:xfrm>
            <a:off x="-72000" y="1296000"/>
            <a:ext cx="9360000" cy="144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6" name="CustomShape 2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Other GIS software?</a:t>
            </a:r>
            <a:endParaRPr lang="en-GB" sz="4400" b="0" strike="noStrike" spc="-1">
              <a:latin typeface="Arial"/>
            </a:endParaRPr>
          </a:p>
        </p:txBody>
      </p:sp>
      <p:pic>
        <p:nvPicPr>
          <p:cNvPr id="577" name="Picture 3"/>
          <p:cNvPicPr/>
          <p:nvPr/>
        </p:nvPicPr>
        <p:blipFill>
          <a:blip r:embed="rId2"/>
          <a:stretch/>
        </p:blipFill>
        <p:spPr>
          <a:xfrm>
            <a:off x="6665760" y="1558800"/>
            <a:ext cx="2096640" cy="893520"/>
          </a:xfrm>
          <a:prstGeom prst="rect">
            <a:avLst/>
          </a:prstGeom>
          <a:ln>
            <a:noFill/>
          </a:ln>
        </p:spPr>
      </p:pic>
      <p:pic>
        <p:nvPicPr>
          <p:cNvPr id="578" name="Picture 4"/>
          <p:cNvPicPr/>
          <p:nvPr/>
        </p:nvPicPr>
        <p:blipFill>
          <a:blip r:embed="rId3"/>
          <a:stretch/>
        </p:blipFill>
        <p:spPr>
          <a:xfrm>
            <a:off x="2406600" y="1384200"/>
            <a:ext cx="2280960" cy="1261800"/>
          </a:xfrm>
          <a:prstGeom prst="rect">
            <a:avLst/>
          </a:prstGeom>
          <a:ln>
            <a:noFill/>
          </a:ln>
        </p:spPr>
      </p:pic>
      <p:pic>
        <p:nvPicPr>
          <p:cNvPr id="579" name="Picture 5"/>
          <p:cNvPicPr/>
          <p:nvPr/>
        </p:nvPicPr>
        <p:blipFill>
          <a:blip r:embed="rId4"/>
          <a:stretch/>
        </p:blipFill>
        <p:spPr>
          <a:xfrm>
            <a:off x="4925880" y="1344600"/>
            <a:ext cx="1660320" cy="1333080"/>
          </a:xfrm>
          <a:prstGeom prst="rect">
            <a:avLst/>
          </a:prstGeom>
          <a:ln>
            <a:noFill/>
          </a:ln>
        </p:spPr>
      </p:pic>
      <p:pic>
        <p:nvPicPr>
          <p:cNvPr id="580" name="Picture 6"/>
          <p:cNvPicPr/>
          <p:nvPr/>
        </p:nvPicPr>
        <p:blipFill>
          <a:blip r:embed="rId5"/>
          <a:stretch/>
        </p:blipFill>
        <p:spPr>
          <a:xfrm>
            <a:off x="457200" y="1463760"/>
            <a:ext cx="1539360" cy="1163160"/>
          </a:xfrm>
          <a:prstGeom prst="rect">
            <a:avLst/>
          </a:prstGeom>
          <a:ln>
            <a:noFill/>
          </a:ln>
        </p:spPr>
      </p:pic>
      <p:sp>
        <p:nvSpPr>
          <p:cNvPr id="581" name="CustomShape 3"/>
          <p:cNvSpPr/>
          <p:nvPr/>
        </p:nvSpPr>
        <p:spPr>
          <a:xfrm>
            <a:off x="457200" y="3112920"/>
            <a:ext cx="8227800" cy="301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 is very different to ArcGIS, but can do many of the same operations</a:t>
            </a:r>
            <a:endParaRPr lang="en-GB" sz="2800" b="0" strike="noStrike" spc="-1" dirty="0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 is free (as is QGIS)</a:t>
            </a:r>
            <a:endParaRPr lang="en-GB" sz="2800" b="0" strike="noStrike" spc="-1" dirty="0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 is increasingly popular in academic sector</a:t>
            </a:r>
            <a:endParaRPr lang="en-GB" sz="2800" b="0" strike="noStrike" spc="-1" dirty="0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Try data in QGIS if you like</a:t>
            </a:r>
            <a:endParaRPr lang="en-GB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3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All can be useful</a:t>
            </a:r>
            <a:endParaRPr lang="en-GB" sz="3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R and RStudio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679" name="CustomShape 2"/>
          <p:cNvSpPr/>
          <p:nvPr/>
        </p:nvSpPr>
        <p:spPr>
          <a:xfrm>
            <a:off x="6435720" y="6350040"/>
            <a:ext cx="18396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0" name="CustomShape 3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09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>
              <a:latin typeface="Arial"/>
            </a:endParaRPr>
          </a:p>
          <a:p>
            <a:pPr marL="343080" indent="-3409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en-GB" sz="3200" spc="-1" dirty="0">
              <a:latin typeface="Arial"/>
            </a:endParaRPr>
          </a:p>
          <a:p>
            <a:pPr marL="343080" indent="-3409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>
              <a:latin typeface="Arial"/>
            </a:endParaRPr>
          </a:p>
          <a:p>
            <a:pPr marL="343080" indent="-3409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latin typeface="Arial"/>
              </a:rPr>
              <a:t>If you need to install R on your computer</a:t>
            </a:r>
          </a:p>
          <a:p>
            <a:pPr marL="343080" indent="-3409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>
                <a:latin typeface="Arial"/>
              </a:rPr>
              <a:t>Install R first</a:t>
            </a:r>
          </a:p>
          <a:p>
            <a:pPr marL="343080" indent="-3409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latin typeface="Arial"/>
              </a:rPr>
              <a:t>Then RStudio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42C82F-3ABF-4620-AD56-2B096EB1F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67" t="17155" r="29256" b="75297"/>
          <a:stretch/>
        </p:blipFill>
        <p:spPr>
          <a:xfrm>
            <a:off x="4572000" y="1283799"/>
            <a:ext cx="3119120" cy="14903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AFB4BA-284A-478D-8B89-2B2B7093C1E7}"/>
              </a:ext>
            </a:extLst>
          </p:cNvPr>
          <p:cNvSpPr/>
          <p:nvPr/>
        </p:nvSpPr>
        <p:spPr>
          <a:xfrm>
            <a:off x="1452880" y="1283799"/>
            <a:ext cx="2148312" cy="1581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19E58433-2A4A-46E2-BF71-B7953450B22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780480" y="1447401"/>
            <a:ext cx="1539360" cy="11631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9033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icture 1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8855640" cy="6860880"/>
          </a:xfrm>
          <a:prstGeom prst="rect">
            <a:avLst/>
          </a:prstGeom>
          <a:ln>
            <a:noFill/>
          </a:ln>
        </p:spPr>
      </p:pic>
      <p:sp>
        <p:nvSpPr>
          <p:cNvPr id="671" name="CustomShape 1"/>
          <p:cNvSpPr/>
          <p:nvPr/>
        </p:nvSpPr>
        <p:spPr>
          <a:xfrm>
            <a:off x="6435720" y="6350040"/>
            <a:ext cx="18396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2" name="CustomShape 2"/>
          <p:cNvSpPr/>
          <p:nvPr/>
        </p:nvSpPr>
        <p:spPr>
          <a:xfrm>
            <a:off x="96840" y="695160"/>
            <a:ext cx="4663800" cy="602100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3" name="CustomShape 3"/>
          <p:cNvSpPr/>
          <p:nvPr/>
        </p:nvSpPr>
        <p:spPr>
          <a:xfrm>
            <a:off x="4884840" y="695160"/>
            <a:ext cx="3800160" cy="220140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74" name="CustomShape 4"/>
          <p:cNvSpPr/>
          <p:nvPr/>
        </p:nvSpPr>
        <p:spPr>
          <a:xfrm>
            <a:off x="4869000" y="2959200"/>
            <a:ext cx="3800160" cy="373356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5" name="CustomShape 5"/>
          <p:cNvSpPr/>
          <p:nvPr/>
        </p:nvSpPr>
        <p:spPr>
          <a:xfrm>
            <a:off x="469800" y="3484440"/>
            <a:ext cx="3766680" cy="27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0000"/>
                </a:solidFill>
                <a:latin typeface="Arial"/>
                <a:ea typeface="DejaVu Sans"/>
              </a:rPr>
              <a:t>This is the console where you can type in commands</a:t>
            </a:r>
            <a:endParaRPr lang="en-GB" sz="1200" b="0" strike="noStrike" spc="-1">
              <a:latin typeface="Arial"/>
            </a:endParaRPr>
          </a:p>
        </p:txBody>
      </p:sp>
      <p:sp>
        <p:nvSpPr>
          <p:cNvPr id="676" name="CustomShape 6"/>
          <p:cNvSpPr/>
          <p:nvPr/>
        </p:nvSpPr>
        <p:spPr>
          <a:xfrm>
            <a:off x="5440320" y="4416480"/>
            <a:ext cx="2358720" cy="63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200" b="0" strike="noStrike" spc="-1">
                <a:solidFill>
                  <a:srgbClr val="FF0000"/>
                </a:solidFill>
                <a:latin typeface="Arial"/>
                <a:ea typeface="DejaVu Sans"/>
              </a:rPr>
              <a:t>Here will show either your files (the files tab) or your plots (the plots tab)</a:t>
            </a:r>
            <a:endParaRPr lang="en-GB" sz="1200" b="0" strike="noStrike" spc="-1">
              <a:latin typeface="Arial"/>
            </a:endParaRPr>
          </a:p>
        </p:txBody>
      </p:sp>
      <p:sp>
        <p:nvSpPr>
          <p:cNvPr id="677" name="CustomShape 7"/>
          <p:cNvSpPr/>
          <p:nvPr/>
        </p:nvSpPr>
        <p:spPr>
          <a:xfrm>
            <a:off x="5230800" y="1484280"/>
            <a:ext cx="2342880" cy="27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0000"/>
                </a:solidFill>
                <a:latin typeface="Arial"/>
                <a:ea typeface="DejaVu Sans"/>
              </a:rPr>
              <a:t>This lists the variables you have</a:t>
            </a:r>
            <a:endParaRPr lang="en-GB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2976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Working Directory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679" name="CustomShape 2"/>
          <p:cNvSpPr/>
          <p:nvPr/>
        </p:nvSpPr>
        <p:spPr>
          <a:xfrm>
            <a:off x="6435720" y="6350040"/>
            <a:ext cx="18396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0" name="CustomShape 3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R uses a ‘working directory’ to store your files in</a:t>
            </a:r>
            <a:endParaRPr lang="en-GB" sz="3200" b="0" strike="noStrike" spc="-1" dirty="0"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You might have a different one for each project / piece of work</a:t>
            </a:r>
            <a:endParaRPr lang="en-GB" sz="3200" b="0" strike="noStrike" spc="-1" dirty="0"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ＭＳ Ｐゴシック"/>
              </a:rPr>
              <a:t>e.g. C:\Documents\GIS</a:t>
            </a: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latin typeface="Courier New"/>
                <a:ea typeface="ＭＳ Ｐゴシック"/>
              </a:rPr>
              <a:t>	</a:t>
            </a: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latin typeface="Courier New"/>
                <a:ea typeface="ＭＳ Ｐゴシック"/>
              </a:rPr>
              <a:t>	setwd(“C:/Documents/GIS”)</a:t>
            </a:r>
            <a:endParaRPr lang="en-GB" sz="3200" b="0" strike="noStrike" spc="-1" dirty="0"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067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457200" y="274680"/>
            <a:ext cx="405252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Variables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682" name="CustomShape 2"/>
          <p:cNvSpPr/>
          <p:nvPr/>
        </p:nvSpPr>
        <p:spPr>
          <a:xfrm>
            <a:off x="457200" y="1805040"/>
            <a:ext cx="8227800" cy="431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R uses variables to 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store information – 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listed in your ‘workspace’ (top-right)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house.prices &lt;- c(120,150,212, 99,199,299,159)</a:t>
            </a:r>
            <a:endParaRPr lang="en-GB" sz="3200" b="0" strike="noStrike" spc="-1">
              <a:latin typeface="Arial"/>
            </a:endParaRPr>
          </a:p>
        </p:txBody>
      </p:sp>
      <p:pic>
        <p:nvPicPr>
          <p:cNvPr id="683" name="Picture 3"/>
          <p:cNvPicPr/>
          <p:nvPr/>
        </p:nvPicPr>
        <p:blipFill>
          <a:blip r:embed="rId2"/>
          <a:stretch/>
        </p:blipFill>
        <p:spPr>
          <a:xfrm>
            <a:off x="4622760" y="0"/>
            <a:ext cx="4519080" cy="2665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9287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Variables and Assignments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685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00" b="1" strike="noStrike" spc="-1">
                <a:solidFill>
                  <a:srgbClr val="000000"/>
                </a:solidFill>
                <a:latin typeface="Courier New"/>
                <a:ea typeface="DejaVu Sans"/>
              </a:rPr>
              <a:t>house.prices 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&lt;- 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c(120,150,212,99,199,299,159)</a:t>
            </a:r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3474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Variables and Assignments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687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house.prices 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1" strike="noStrike" spc="-1">
                <a:solidFill>
                  <a:srgbClr val="000000"/>
                </a:solidFill>
                <a:latin typeface="Courier New"/>
                <a:ea typeface="DejaVu Sans"/>
              </a:rPr>
              <a:t>&lt;- 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c(120,150,212,99,199,299,159)</a:t>
            </a:r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4875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Variables and Assignments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689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latin typeface="Courier New"/>
                <a:ea typeface="DejaVu Sans"/>
              </a:rPr>
              <a:t>house.prices </a:t>
            </a: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latin typeface="Courier New"/>
                <a:ea typeface="DejaVu Sans"/>
              </a:rPr>
              <a:t>&lt;- </a:t>
            </a: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000000"/>
                </a:solidFill>
                <a:latin typeface="Courier New"/>
                <a:ea typeface="DejaVu Sans"/>
              </a:rPr>
              <a:t>c(120,150,212,99,199,299,159)</a:t>
            </a:r>
            <a:endParaRPr lang="en-GB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1801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Variables and Assignment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691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00" b="0" strike="noStrike" spc="-1" dirty="0" err="1">
                <a:solidFill>
                  <a:srgbClr val="000000"/>
                </a:solidFill>
                <a:latin typeface="Courier New"/>
                <a:ea typeface="DejaVu Sans"/>
              </a:rPr>
              <a:t>sthelens</a:t>
            </a:r>
            <a:r>
              <a:rPr lang="en-GB" sz="3200" b="0" strike="noStrike" spc="-1" dirty="0">
                <a:solidFill>
                  <a:srgbClr val="000000"/>
                </a:solidFill>
                <a:latin typeface="Courier New"/>
                <a:ea typeface="DejaVu Sans"/>
              </a:rPr>
              <a:t> </a:t>
            </a: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latin typeface="Courier New"/>
                <a:ea typeface="DejaVu Sans"/>
              </a:rPr>
              <a:t>&lt;- </a:t>
            </a: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spc="-1" dirty="0">
                <a:solidFill>
                  <a:srgbClr val="000000"/>
                </a:solidFill>
                <a:latin typeface="Courier New"/>
              </a:rPr>
              <a:t>st_read("</a:t>
            </a:r>
            <a:r>
              <a:rPr lang="en-GB" sz="3200" spc="-1" dirty="0" err="1">
                <a:solidFill>
                  <a:srgbClr val="000000"/>
                </a:solidFill>
                <a:latin typeface="Courier New"/>
              </a:rPr>
              <a:t>sthelens.shp</a:t>
            </a:r>
            <a:r>
              <a:rPr lang="en-GB" sz="3200" spc="-1" dirty="0">
                <a:solidFill>
                  <a:srgbClr val="000000"/>
                </a:solidFill>
                <a:latin typeface="Courier New"/>
              </a:rPr>
              <a:t>")</a:t>
            </a:r>
          </a:p>
          <a:p>
            <a:pPr>
              <a:lnSpc>
                <a:spcPct val="100000"/>
              </a:lnSpc>
            </a:pPr>
            <a:endParaRPr lang="en-GB" sz="32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2638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Variables and Assignment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691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00" b="1" strike="noStrike" spc="-1" dirty="0" err="1">
                <a:solidFill>
                  <a:srgbClr val="000000"/>
                </a:solidFill>
                <a:latin typeface="Courier New"/>
                <a:ea typeface="DejaVu Sans"/>
              </a:rPr>
              <a:t>sthelens</a:t>
            </a:r>
            <a:r>
              <a:rPr lang="en-GB" sz="3200" b="0" strike="noStrike" spc="-1" dirty="0">
                <a:solidFill>
                  <a:srgbClr val="000000"/>
                </a:solidFill>
                <a:latin typeface="Courier New"/>
                <a:ea typeface="DejaVu Sans"/>
              </a:rPr>
              <a:t> </a:t>
            </a: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latin typeface="Courier New"/>
                <a:ea typeface="DejaVu Sans"/>
              </a:rPr>
              <a:t>&lt;- </a:t>
            </a: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spc="-1" dirty="0">
                <a:solidFill>
                  <a:srgbClr val="000000"/>
                </a:solidFill>
                <a:latin typeface="Courier New"/>
              </a:rPr>
              <a:t>st_read("</a:t>
            </a:r>
            <a:r>
              <a:rPr lang="en-GB" sz="3200" spc="-1" dirty="0" err="1">
                <a:solidFill>
                  <a:srgbClr val="000000"/>
                </a:solidFill>
                <a:latin typeface="Courier New"/>
              </a:rPr>
              <a:t>sthelens.shp</a:t>
            </a:r>
            <a:r>
              <a:rPr lang="en-GB" sz="3200" spc="-1" dirty="0">
                <a:solidFill>
                  <a:srgbClr val="000000"/>
                </a:solidFill>
                <a:latin typeface="Courier New"/>
              </a:rPr>
              <a:t>")</a:t>
            </a:r>
          </a:p>
          <a:p>
            <a:pPr>
              <a:lnSpc>
                <a:spcPct val="100000"/>
              </a:lnSpc>
            </a:pPr>
            <a:endParaRPr lang="en-GB" sz="32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557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latin typeface="Arial"/>
                <a:ea typeface="DejaVu Sans"/>
              </a:rPr>
              <a:t>What will you get from the course?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350520" y="1295820"/>
            <a:ext cx="4114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14000"/>
              </a:lnSpc>
              <a:spcAft>
                <a:spcPts val="1200"/>
              </a:spcAft>
              <a:buClr>
                <a:srgbClr val="000000"/>
              </a:buClr>
              <a:buFont typeface="Arial"/>
              <a:buChar char="•"/>
            </a:pPr>
            <a:r>
              <a:rPr lang="en-GB" sz="320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Three Parts:</a:t>
            </a:r>
          </a:p>
          <a:p>
            <a:pPr marL="516150" indent="-514350">
              <a:lnSpc>
                <a:spcPct val="114000"/>
              </a:lnSpc>
              <a:spcAft>
                <a:spcPts val="12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3200" b="1" spc="-1" dirty="0">
                <a:solidFill>
                  <a:srgbClr val="000000"/>
                </a:solidFill>
                <a:latin typeface="Arial"/>
                <a:ea typeface="DejaVu Sans"/>
              </a:rPr>
              <a:t>What is R &amp; how does it work?</a:t>
            </a:r>
          </a:p>
          <a:p>
            <a:pPr marL="516150" indent="-514350">
              <a:lnSpc>
                <a:spcPct val="114000"/>
              </a:lnSpc>
              <a:spcAft>
                <a:spcPts val="12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320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Mapping Spatial data in R</a:t>
            </a:r>
          </a:p>
          <a:p>
            <a:pPr marL="516150" indent="-514350">
              <a:lnSpc>
                <a:spcPct val="114000"/>
              </a:lnSpc>
              <a:spcAft>
                <a:spcPts val="12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3200" spc="-1" dirty="0">
                <a:solidFill>
                  <a:srgbClr val="000000"/>
                </a:solidFill>
                <a:latin typeface="Arial"/>
                <a:ea typeface="DejaVu Sans"/>
              </a:rPr>
              <a:t>Using Loops in R</a:t>
            </a:r>
            <a:endParaRPr lang="en-GB" sz="320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14000"/>
              </a:lnSpc>
              <a:spcAft>
                <a:spcPts val="1200"/>
              </a:spcAft>
            </a:pPr>
            <a:endParaRPr lang="en-GB" sz="3200" strike="noStrike" spc="-1" dirty="0">
              <a:latin typeface="Arial"/>
            </a:endParaRPr>
          </a:p>
          <a:p>
            <a:pPr marL="343080" indent="-341280">
              <a:lnSpc>
                <a:spcPct val="114000"/>
              </a:lnSpc>
              <a:spcAft>
                <a:spcPts val="1200"/>
              </a:spcAft>
              <a:buClr>
                <a:srgbClr val="000000"/>
              </a:buClr>
              <a:buFont typeface="Arial"/>
              <a:buChar char="•"/>
            </a:pPr>
            <a:endParaRPr lang="en-GB" sz="3200" strike="noStrike" spc="-1" dirty="0"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6435720" y="6350040"/>
            <a:ext cx="18396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E0529-02F0-44DD-AC98-5C302EB277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5320" y="1415880"/>
            <a:ext cx="4566800" cy="45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12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Variables and Assignment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691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00" b="0" strike="noStrike" spc="-1" dirty="0" err="1">
                <a:solidFill>
                  <a:srgbClr val="000000"/>
                </a:solidFill>
                <a:latin typeface="Courier New"/>
                <a:ea typeface="DejaVu Sans"/>
              </a:rPr>
              <a:t>sthelens</a:t>
            </a:r>
            <a:r>
              <a:rPr lang="en-GB" sz="3200" b="0" strike="noStrike" spc="-1" dirty="0">
                <a:solidFill>
                  <a:srgbClr val="000000"/>
                </a:solidFill>
                <a:latin typeface="Courier New"/>
                <a:ea typeface="DejaVu Sans"/>
              </a:rPr>
              <a:t> </a:t>
            </a: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000000"/>
                </a:solidFill>
                <a:latin typeface="Courier New"/>
                <a:ea typeface="DejaVu Sans"/>
              </a:rPr>
              <a:t>&lt;-</a:t>
            </a:r>
            <a:r>
              <a:rPr lang="en-GB" sz="3200" b="0" strike="noStrike" spc="-1" dirty="0">
                <a:solidFill>
                  <a:srgbClr val="000000"/>
                </a:solidFill>
                <a:latin typeface="Courier New"/>
                <a:ea typeface="DejaVu Sans"/>
              </a:rPr>
              <a:t> </a:t>
            </a: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spc="-1" dirty="0">
                <a:solidFill>
                  <a:srgbClr val="000000"/>
                </a:solidFill>
                <a:latin typeface="Courier New"/>
              </a:rPr>
              <a:t>st_read("</a:t>
            </a:r>
            <a:r>
              <a:rPr lang="en-GB" sz="3200" spc="-1" dirty="0" err="1">
                <a:solidFill>
                  <a:srgbClr val="000000"/>
                </a:solidFill>
                <a:latin typeface="Courier New"/>
              </a:rPr>
              <a:t>sthelens.shp</a:t>
            </a:r>
            <a:r>
              <a:rPr lang="en-GB" sz="3200" spc="-1" dirty="0">
                <a:solidFill>
                  <a:srgbClr val="000000"/>
                </a:solidFill>
                <a:latin typeface="Courier New"/>
              </a:rPr>
              <a:t>")</a:t>
            </a:r>
          </a:p>
          <a:p>
            <a:pPr>
              <a:lnSpc>
                <a:spcPct val="100000"/>
              </a:lnSpc>
            </a:pPr>
            <a:endParaRPr lang="en-GB" sz="32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1868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Variables and Assignment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691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00" b="0" strike="noStrike" spc="-1" dirty="0" err="1">
                <a:solidFill>
                  <a:srgbClr val="000000"/>
                </a:solidFill>
                <a:latin typeface="Courier New"/>
                <a:ea typeface="DejaVu Sans"/>
              </a:rPr>
              <a:t>sthelens</a:t>
            </a:r>
            <a:r>
              <a:rPr lang="en-GB" sz="3200" b="0" strike="noStrike" spc="-1" dirty="0">
                <a:solidFill>
                  <a:srgbClr val="000000"/>
                </a:solidFill>
                <a:latin typeface="Courier New"/>
                <a:ea typeface="DejaVu Sans"/>
              </a:rPr>
              <a:t> </a:t>
            </a: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latin typeface="Courier New"/>
                <a:ea typeface="DejaVu Sans"/>
              </a:rPr>
              <a:t>&lt;- </a:t>
            </a: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1" spc="-1" dirty="0">
                <a:solidFill>
                  <a:srgbClr val="000000"/>
                </a:solidFill>
                <a:latin typeface="Courier New"/>
              </a:rPr>
              <a:t>st_read("</a:t>
            </a:r>
            <a:r>
              <a:rPr lang="en-GB" sz="3200" b="1" spc="-1" dirty="0" err="1">
                <a:solidFill>
                  <a:srgbClr val="000000"/>
                </a:solidFill>
                <a:latin typeface="Courier New"/>
              </a:rPr>
              <a:t>sthelens.shp</a:t>
            </a:r>
            <a:r>
              <a:rPr lang="en-GB" sz="3200" b="1" spc="-1" dirty="0">
                <a:solidFill>
                  <a:srgbClr val="000000"/>
                </a:solidFill>
                <a:latin typeface="Courier New"/>
              </a:rPr>
              <a:t>")</a:t>
            </a:r>
          </a:p>
          <a:p>
            <a:pPr>
              <a:lnSpc>
                <a:spcPct val="100000"/>
              </a:lnSpc>
            </a:pP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</a:pPr>
            <a:endParaRPr lang="en-GB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8726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Variables and Assignment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691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00" b="0" strike="noStrike" spc="-1" dirty="0" err="1">
                <a:solidFill>
                  <a:srgbClr val="000000"/>
                </a:solidFill>
                <a:latin typeface="Courier New"/>
                <a:ea typeface="DejaVu Sans"/>
              </a:rPr>
              <a:t>sthelens</a:t>
            </a:r>
            <a:r>
              <a:rPr lang="en-GB" sz="3200" b="0" strike="noStrike" spc="-1" dirty="0">
                <a:solidFill>
                  <a:srgbClr val="000000"/>
                </a:solidFill>
                <a:latin typeface="Courier New"/>
                <a:ea typeface="DejaVu Sans"/>
              </a:rPr>
              <a:t> </a:t>
            </a: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latin typeface="Courier New"/>
                <a:ea typeface="DejaVu Sans"/>
              </a:rPr>
              <a:t>&lt;- </a:t>
            </a: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1" spc="-1" dirty="0">
                <a:solidFill>
                  <a:srgbClr val="000000"/>
                </a:solidFill>
                <a:latin typeface="Courier New"/>
              </a:rPr>
              <a:t>st_read("</a:t>
            </a:r>
            <a:r>
              <a:rPr lang="en-GB" sz="3200" b="1" spc="-1" dirty="0" err="1">
                <a:solidFill>
                  <a:srgbClr val="000000"/>
                </a:solidFill>
                <a:latin typeface="Courier New"/>
              </a:rPr>
              <a:t>sthelens.shp</a:t>
            </a:r>
            <a:r>
              <a:rPr lang="en-GB" sz="3200" b="1" spc="-1" dirty="0">
                <a:solidFill>
                  <a:srgbClr val="000000"/>
                </a:solidFill>
                <a:latin typeface="Courier New"/>
              </a:rPr>
              <a:t>")</a:t>
            </a:r>
          </a:p>
          <a:p>
            <a:pPr>
              <a:lnSpc>
                <a:spcPct val="100000"/>
              </a:lnSpc>
            </a:pP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>
                <a:solidFill>
                  <a:srgbClr val="000000"/>
                </a:solidFill>
              </a:rPr>
              <a:t>See glossary for details</a:t>
            </a:r>
            <a:endParaRPr lang="en-GB" sz="3200" spc="-1" dirty="0"/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>
                <a:solidFill>
                  <a:srgbClr val="000000"/>
                </a:solidFill>
              </a:rPr>
              <a:t>Case sensitive</a:t>
            </a:r>
            <a:endParaRPr lang="en-GB" sz="3200" spc="-1" dirty="0"/>
          </a:p>
          <a:p>
            <a:pPr>
              <a:lnSpc>
                <a:spcPct val="100000"/>
              </a:lnSpc>
            </a:pPr>
            <a:r>
              <a:rPr lang="en-GB" sz="2800" spc="-1" dirty="0" err="1">
                <a:solidFill>
                  <a:srgbClr val="000000"/>
                </a:solidFill>
                <a:latin typeface="Courier New"/>
              </a:rPr>
              <a:t>StHelens</a:t>
            </a:r>
            <a:r>
              <a:rPr lang="en-GB" sz="2800" spc="-1" dirty="0">
                <a:solidFill>
                  <a:srgbClr val="000000"/>
                </a:solidFill>
                <a:latin typeface="Courier New"/>
              </a:rPr>
              <a:t> ≠ </a:t>
            </a:r>
            <a:r>
              <a:rPr lang="en-GB" sz="2800" spc="-1" dirty="0" err="1">
                <a:solidFill>
                  <a:srgbClr val="000000"/>
                </a:solidFill>
                <a:latin typeface="Courier New"/>
              </a:rPr>
              <a:t>sthelens</a:t>
            </a:r>
            <a:r>
              <a:rPr lang="en-GB" sz="2800" spc="-1" dirty="0">
                <a:solidFill>
                  <a:srgbClr val="000000"/>
                </a:solidFill>
                <a:latin typeface="Courier New"/>
              </a:rPr>
              <a:t> ≠ STHELENS</a:t>
            </a:r>
            <a:endParaRPr lang="en-GB" sz="2800" spc="-1" dirty="0"/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8436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Data Types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691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latin typeface="Arial"/>
              </a:rPr>
              <a:t>R can store data in many different types of variable</a:t>
            </a: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>
                <a:latin typeface="Arial"/>
              </a:rPr>
              <a:t>Vector:</a:t>
            </a:r>
            <a:endParaRPr lang="en-GB" sz="3200" b="0" strike="noStrike" spc="-1" dirty="0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000" strike="noStrike" spc="-1" dirty="0">
                <a:solidFill>
                  <a:srgbClr val="000000"/>
                </a:solidFill>
                <a:latin typeface="Courier New"/>
                <a:ea typeface="DejaVu Sans"/>
              </a:rPr>
              <a:t>house.prices &lt;- c(120,150,212,99,199,299,159)</a:t>
            </a:r>
            <a:endParaRPr lang="en-GB" sz="3200" strike="noStrike" spc="-1" dirty="0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latin typeface="Arial"/>
              </a:rPr>
              <a:t>Data Frame:</a:t>
            </a: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>
              <a:latin typeface="Arial"/>
            </a:endParaRP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7BE09B-9FBA-4F27-8B7B-8627DE10B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63" t="40954" r="43307" b="37772"/>
          <a:stretch/>
        </p:blipFill>
        <p:spPr>
          <a:xfrm>
            <a:off x="3329677" y="4483713"/>
            <a:ext cx="4332364" cy="227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89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Data Types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691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6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>
                <a:latin typeface="Arial"/>
              </a:rPr>
              <a:t>R can also store different types of data</a:t>
            </a:r>
          </a:p>
          <a:p>
            <a:pPr marL="673200" lvl="1" indent="-216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1,2,3 </a:t>
            </a:r>
            <a:r>
              <a:rPr lang="en-GB" sz="3200" b="0" strike="noStrike" spc="-1" dirty="0">
                <a:cs typeface="Courier New" panose="02070309020205020404" pitchFamily="49" charset="0"/>
              </a:rPr>
              <a:t>numeric</a:t>
            </a:r>
          </a:p>
          <a:p>
            <a:pPr marL="673200" lvl="1" indent="-216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>
                <a:latin typeface="Courier New" panose="02070309020205020404" pitchFamily="49" charset="0"/>
                <a:cs typeface="Courier New" panose="02070309020205020404" pitchFamily="49" charset="0"/>
              </a:rPr>
              <a:t>“CDRC”</a:t>
            </a:r>
            <a:r>
              <a:rPr lang="en-GB" sz="3200" spc="-1" dirty="0">
                <a:cs typeface="Courier New" panose="02070309020205020404" pitchFamily="49" charset="0"/>
              </a:rPr>
              <a:t> character </a:t>
            </a:r>
            <a:r>
              <a:rPr lang="en-GB" sz="3200" i="1" spc="-1" dirty="0">
                <a:cs typeface="Courier New" panose="02070309020205020404" pitchFamily="49" charset="0"/>
              </a:rPr>
              <a:t>(string)</a:t>
            </a:r>
          </a:p>
          <a:p>
            <a:pPr marL="216000" indent="-216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cs typeface="Courier New" panose="02070309020205020404" pitchFamily="49" charset="0"/>
              </a:rPr>
              <a:t>Can use </a:t>
            </a:r>
            <a:r>
              <a:rPr lang="en-GB" sz="32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class() </a:t>
            </a:r>
            <a:r>
              <a:rPr lang="en-GB" sz="3200" b="0" strike="noStrike" spc="-1" dirty="0">
                <a:cs typeface="Courier New" panose="02070309020205020404" pitchFamily="49" charset="0"/>
              </a:rPr>
              <a:t>to see what type:</a:t>
            </a:r>
            <a:endParaRPr lang="en-GB" sz="3200" spc="-1" dirty="0">
              <a:cs typeface="Courier New" panose="02070309020205020404" pitchFamily="49" charset="0"/>
            </a:endParaRPr>
          </a:p>
          <a:p>
            <a:pPr marL="673200" lvl="1" indent="-216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&gt; class(house.prices)</a:t>
            </a:r>
          </a:p>
          <a:p>
            <a:pPr marL="673200" lvl="1" indent="-2160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latin typeface="Courier New" panose="02070309020205020404" pitchFamily="49" charset="0"/>
                <a:cs typeface="Courier New" panose="02070309020205020404" pitchFamily="49" charset="0"/>
              </a:rPr>
              <a:t>[1] "numeric"</a:t>
            </a:r>
          </a:p>
        </p:txBody>
      </p:sp>
    </p:spTree>
    <p:extLst>
      <p:ext uri="{BB962C8B-B14F-4D97-AF65-F5344CB8AC3E}">
        <p14:creationId xmlns:p14="http://schemas.microsoft.com/office/powerpoint/2010/main" val="3735165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Data Formats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699" name="CustomShape 2"/>
          <p:cNvSpPr/>
          <p:nvPr/>
        </p:nvSpPr>
        <p:spPr>
          <a:xfrm>
            <a:off x="457200" y="1600200"/>
            <a:ext cx="84150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Data frames are like a table or spreadsheet</a:t>
            </a:r>
            <a:endParaRPr lang="en-GB" sz="3200" b="0" strike="noStrike" spc="-1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dataframe[rows,cols]</a:t>
            </a:r>
            <a:endParaRPr lang="en-GB" sz="3200" b="0" strike="noStrike" spc="-1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dataframe[1,] </a:t>
            </a: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first row</a:t>
            </a:r>
            <a:endParaRPr lang="en-GB" sz="3200" b="0" strike="noStrike" spc="-1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latin typeface="Courier New"/>
                <a:ea typeface="DejaVu Sans"/>
              </a:rPr>
              <a:t>dataframe[,1] </a:t>
            </a: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first col</a:t>
            </a:r>
            <a:endParaRPr lang="en-GB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9618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Libraries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701" name="CustomShape 2"/>
          <p:cNvSpPr/>
          <p:nvPr/>
        </p:nvSpPr>
        <p:spPr>
          <a:xfrm>
            <a:off x="457200" y="1415880"/>
            <a:ext cx="8227800" cy="470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 uses libraries to extend what it can do</a:t>
            </a:r>
          </a:p>
          <a:p>
            <a:pPr marL="343080" indent="-341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>
                <a:solidFill>
                  <a:srgbClr val="000000"/>
                </a:solidFill>
                <a:latin typeface="Arial"/>
                <a:ea typeface="DejaVu Sans"/>
              </a:rPr>
              <a:t>There are several GIS libraries</a:t>
            </a:r>
          </a:p>
          <a:p>
            <a:pPr marL="343080" indent="-341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If you are using your own machine</a:t>
            </a:r>
            <a:endParaRPr lang="en-GB" sz="3200" b="0" strike="noStrike" spc="-1" dirty="0">
              <a:solidFill>
                <a:srgbClr val="000000"/>
              </a:solidFill>
              <a:latin typeface="Courier New"/>
              <a:ea typeface="DejaVu Sans"/>
            </a:endParaRPr>
          </a:p>
          <a:p>
            <a:pPr marL="800280" lvl="1" indent="-341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>
                <a:solidFill>
                  <a:srgbClr val="000000"/>
                </a:solidFill>
                <a:latin typeface="Arial"/>
                <a:ea typeface="DejaVu Sans"/>
              </a:rPr>
              <a:t>You will need to install the libraries</a:t>
            </a:r>
          </a:p>
          <a:p>
            <a:pPr marL="800280" lvl="1" indent="-341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 err="1">
                <a:solidFill>
                  <a:srgbClr val="000000"/>
                </a:solidFill>
                <a:latin typeface="Courier New"/>
                <a:ea typeface="DejaVu Sans"/>
              </a:rPr>
              <a:t>i</a:t>
            </a:r>
            <a:r>
              <a:rPr lang="en-GB" sz="3200" b="0" strike="noStrike" spc="-1" dirty="0" err="1">
                <a:solidFill>
                  <a:srgbClr val="000000"/>
                </a:solidFill>
                <a:latin typeface="Courier New"/>
                <a:ea typeface="DejaVu Sans"/>
              </a:rPr>
              <a:t>nstall.packages</a:t>
            </a:r>
            <a:r>
              <a:rPr lang="en-GB" sz="3200" b="0" strike="noStrike" spc="-1" dirty="0">
                <a:solidFill>
                  <a:srgbClr val="000000"/>
                </a:solidFill>
                <a:latin typeface="Courier New"/>
                <a:ea typeface="DejaVu Sans"/>
              </a:rPr>
              <a:t>(“sf”)</a:t>
            </a:r>
          </a:p>
          <a:p>
            <a:pPr marL="343080" indent="-341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>
                <a:solidFill>
                  <a:srgbClr val="000000"/>
                </a:solidFill>
                <a:latin typeface="Arial"/>
                <a:ea typeface="DejaVu Sans"/>
              </a:rPr>
              <a:t>You will also need to load the libraries</a:t>
            </a:r>
          </a:p>
          <a:p>
            <a:pPr marL="800280" lvl="1" indent="-341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>
                <a:solidFill>
                  <a:srgbClr val="000000"/>
                </a:solidFill>
                <a:latin typeface="Courier New"/>
                <a:ea typeface="DejaVu Sans"/>
              </a:rPr>
              <a:t>library(sf)</a:t>
            </a:r>
            <a:endParaRPr lang="en-GB" sz="3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4060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Libraries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701" name="CustomShape 2"/>
          <p:cNvSpPr/>
          <p:nvPr/>
        </p:nvSpPr>
        <p:spPr>
          <a:xfrm>
            <a:off x="457200" y="1339912"/>
            <a:ext cx="8227800" cy="43317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 uses libraries to extend what it can do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9A4929-D508-49B5-99C3-973CE1EE73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100" y="3050341"/>
            <a:ext cx="7620000" cy="29884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5804B07-AA4A-4084-A276-7CBD5FEA9D62}"/>
              </a:ext>
            </a:extLst>
          </p:cNvPr>
          <p:cNvSpPr/>
          <p:nvPr/>
        </p:nvSpPr>
        <p:spPr>
          <a:xfrm>
            <a:off x="1371600" y="6038806"/>
            <a:ext cx="6287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https://twitter.com/visnut/status/1248087845589274624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353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Part 1: What is R </a:t>
            </a:r>
            <a:b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</a:b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&amp; how does it work?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701" name="CustomShape 2"/>
          <p:cNvSpPr/>
          <p:nvPr/>
        </p:nvSpPr>
        <p:spPr>
          <a:xfrm>
            <a:off x="457200" y="2065020"/>
            <a:ext cx="8227800" cy="36066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Part 1 of the workbook is below. </a:t>
            </a:r>
          </a:p>
          <a:p>
            <a:pPr marL="343080" indent="-341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>
                <a:solidFill>
                  <a:srgbClr val="000000"/>
                </a:solidFill>
                <a:latin typeface="Arial"/>
                <a:ea typeface="DejaVu Sans"/>
              </a:rPr>
              <a:t>Have a go working through the commands</a:t>
            </a:r>
          </a:p>
          <a:p>
            <a:pPr marL="343080" indent="-341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 marL="343080" indent="-34128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Type out the code (don’t copy/paste)</a:t>
            </a:r>
          </a:p>
          <a:p>
            <a:pPr marL="343080" indent="-34128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Why do I make you type out code?</a:t>
            </a:r>
            <a:endParaRPr lang="en-GB" sz="3200" b="0" strike="noStrike" spc="-1" dirty="0">
              <a:latin typeface="Arial"/>
            </a:endParaRPr>
          </a:p>
          <a:p>
            <a:pPr marL="743040" lvl="1" indent="-28404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Helps the learning process</a:t>
            </a:r>
            <a:endParaRPr lang="en-GB" sz="2800" b="0" strike="noStrike" spc="-1" dirty="0">
              <a:latin typeface="Arial"/>
            </a:endParaRPr>
          </a:p>
          <a:p>
            <a:pPr marL="743040" lvl="1" indent="-28404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Make you think about what the code does</a:t>
            </a:r>
            <a:endParaRPr lang="en-GB" sz="2800" b="0" strike="noStrike" spc="-1" dirty="0">
              <a:latin typeface="Arial"/>
            </a:endParaRPr>
          </a:p>
          <a:p>
            <a:pPr marL="343080" indent="-341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007093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9FA8A-C863-4A21-AEF1-9696002FF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CDB98-8E23-43D3-BAC7-CABA24B8882F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23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latin typeface="Arial"/>
                <a:ea typeface="DejaVu Sans"/>
              </a:rPr>
              <a:t>What will you get from the course?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350520" y="1295820"/>
            <a:ext cx="4114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14000"/>
              </a:lnSpc>
              <a:spcAft>
                <a:spcPts val="1200"/>
              </a:spcAft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Three Parts:</a:t>
            </a:r>
          </a:p>
          <a:p>
            <a:pPr marL="516150" indent="-514350">
              <a:lnSpc>
                <a:spcPct val="114000"/>
              </a:lnSpc>
              <a:spcAft>
                <a:spcPts val="12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3200" spc="-1" dirty="0">
                <a:solidFill>
                  <a:srgbClr val="000000"/>
                </a:solidFill>
                <a:latin typeface="Arial"/>
                <a:ea typeface="DejaVu Sans"/>
              </a:rPr>
              <a:t>What is R &amp; how does it work?</a:t>
            </a:r>
          </a:p>
          <a:p>
            <a:pPr marL="516150" indent="-514350">
              <a:lnSpc>
                <a:spcPct val="114000"/>
              </a:lnSpc>
              <a:spcAft>
                <a:spcPts val="12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32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Mapping Spatial data in R</a:t>
            </a:r>
          </a:p>
          <a:p>
            <a:pPr marL="516150" indent="-514350">
              <a:lnSpc>
                <a:spcPct val="114000"/>
              </a:lnSpc>
              <a:spcAft>
                <a:spcPts val="12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3200" spc="-1" dirty="0">
                <a:solidFill>
                  <a:srgbClr val="000000"/>
                </a:solidFill>
                <a:latin typeface="Arial"/>
                <a:ea typeface="DejaVu Sans"/>
              </a:rPr>
              <a:t>Using Loops in R</a:t>
            </a:r>
            <a:endParaRPr lang="en-GB" sz="3200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14000"/>
              </a:lnSpc>
              <a:spcAft>
                <a:spcPts val="1200"/>
              </a:spcAft>
            </a:pPr>
            <a:endParaRPr lang="en-GB" sz="3200" b="0" strike="noStrike" spc="-1" dirty="0">
              <a:latin typeface="Arial"/>
            </a:endParaRPr>
          </a:p>
          <a:p>
            <a:pPr marL="343080" indent="-341280">
              <a:lnSpc>
                <a:spcPct val="114000"/>
              </a:lnSpc>
              <a:spcAft>
                <a:spcPts val="1200"/>
              </a:spcAft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6435720" y="6350040"/>
            <a:ext cx="18396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E0529-02F0-44DD-AC98-5C302EB277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5320" y="1415880"/>
            <a:ext cx="4566800" cy="45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08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F0ACF54-ABB4-4610-87C8-C891651E1518}"/>
              </a:ext>
            </a:extLst>
          </p:cNvPr>
          <p:cNvSpPr/>
          <p:nvPr/>
        </p:nvSpPr>
        <p:spPr>
          <a:xfrm>
            <a:off x="1360333" y="4665518"/>
            <a:ext cx="1818000" cy="1631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82" name="CustomShape 1"/>
          <p:cNvSpPr/>
          <p:nvPr/>
        </p:nvSpPr>
        <p:spPr>
          <a:xfrm>
            <a:off x="3459458" y="3267170"/>
            <a:ext cx="1936725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Dr Nick Bearman</a:t>
            </a:r>
            <a:endParaRPr kumimoji="0" lang="en-GB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2634546" y="3456333"/>
            <a:ext cx="3873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6" name="CustomShape 5"/>
          <p:cNvSpPr/>
          <p:nvPr/>
        </p:nvSpPr>
        <p:spPr>
          <a:xfrm>
            <a:off x="3432818" y="3631850"/>
            <a:ext cx="202021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@nickbearmanuk</a:t>
            </a:r>
            <a:endParaRPr kumimoji="0" lang="en-GB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87" name="CustomShape 6"/>
          <p:cNvSpPr/>
          <p:nvPr/>
        </p:nvSpPr>
        <p:spPr>
          <a:xfrm>
            <a:off x="724669" y="1382400"/>
            <a:ext cx="7860270" cy="1445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-1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Short Course on Using R as a GIS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-1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Part </a:t>
            </a:r>
            <a:r>
              <a:rPr lang="en-GB" sz="4400" b="1" spc="-1" dirty="0">
                <a:solidFill>
                  <a:srgbClr val="F2F2F2"/>
                </a:solidFill>
                <a:latin typeface="Calibri"/>
                <a:ea typeface="DejaVu Sans"/>
                <a:cs typeface="DejaVu Sans"/>
              </a:rPr>
              <a:t>2</a:t>
            </a:r>
            <a:r>
              <a:rPr kumimoji="0" lang="en-GB" sz="4400" b="1" i="0" u="none" strike="noStrike" kern="1200" cap="none" spc="-1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: Mapping Spatial data in R</a:t>
            </a:r>
            <a:endParaRPr kumimoji="0" lang="en-GB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D3279-06E7-42A7-88B1-27B4D17F68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457" y="4778927"/>
            <a:ext cx="1559753" cy="13933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5D0E3F-6B94-424C-BA38-B34DBCCC2AC3}"/>
              </a:ext>
            </a:extLst>
          </p:cNvPr>
          <p:cNvSpPr/>
          <p:nvPr/>
        </p:nvSpPr>
        <p:spPr>
          <a:xfrm>
            <a:off x="4780274" y="4869536"/>
            <a:ext cx="3625493" cy="1198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0ECC4-F63F-4913-B22B-09CEA53B3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398" y="4942200"/>
            <a:ext cx="34099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42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" normalizeH="0" baseline="0" noProof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R Scripts</a:t>
            </a:r>
            <a:endParaRPr kumimoji="0" lang="en-GB" sz="4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99" name="CustomShape 2"/>
          <p:cNvSpPr/>
          <p:nvPr/>
        </p:nvSpPr>
        <p:spPr>
          <a:xfrm>
            <a:off x="216000" y="116694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marR="0" lvl="0" indent="-34092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Why use scripts?</a:t>
            </a: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743040" marR="0" lvl="1" indent="-2836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–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Easier to correct code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743040" marR="0" lvl="1" indent="-2836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–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Can easily re run sections of code, or all code if you need to start again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743040" marR="0" lvl="1" indent="-2836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–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Good to enable you to reload data etc. if you move machines, or don’t</a:t>
            </a:r>
            <a:b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</a:b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have your workspace </a:t>
            </a:r>
            <a:b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</a:b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saved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800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6080" y="3698240"/>
            <a:ext cx="3597480" cy="28850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342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CustomShape 1"/>
          <p:cNvSpPr/>
          <p:nvPr/>
        </p:nvSpPr>
        <p:spPr>
          <a:xfrm>
            <a:off x="601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2" name="CustomShape 2"/>
          <p:cNvSpPr/>
          <p:nvPr/>
        </p:nvSpPr>
        <p:spPr>
          <a:xfrm>
            <a:off x="6579720" y="6350040"/>
            <a:ext cx="18396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03" name="Picture 7"/>
          <p:cNvPicPr/>
          <p:nvPr/>
        </p:nvPicPr>
        <p:blipFill>
          <a:blip r:embed="rId2"/>
          <a:stretch/>
        </p:blipFill>
        <p:spPr>
          <a:xfrm>
            <a:off x="612360" y="5732640"/>
            <a:ext cx="2876040" cy="721800"/>
          </a:xfrm>
          <a:prstGeom prst="rect">
            <a:avLst/>
          </a:prstGeom>
          <a:ln>
            <a:noFill/>
          </a:ln>
        </p:spPr>
      </p:pic>
      <p:sp>
        <p:nvSpPr>
          <p:cNvPr id="804" name="CustomShape 3"/>
          <p:cNvSpPr/>
          <p:nvPr/>
        </p:nvSpPr>
        <p:spPr>
          <a:xfrm>
            <a:off x="601200" y="1600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marR="0" lvl="0" indent="-3412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Link to survey:</a:t>
            </a:r>
            <a:endParaRPr kumimoji="0" lang="en-GB" sz="3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805" name="Picture 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000" y="0"/>
            <a:ext cx="8855640" cy="6873480"/>
          </a:xfrm>
          <a:prstGeom prst="rect">
            <a:avLst/>
          </a:prstGeom>
          <a:ln>
            <a:noFill/>
          </a:ln>
        </p:spPr>
      </p:pic>
      <p:sp>
        <p:nvSpPr>
          <p:cNvPr id="806" name="CustomShape 4"/>
          <p:cNvSpPr/>
          <p:nvPr/>
        </p:nvSpPr>
        <p:spPr>
          <a:xfrm>
            <a:off x="240840" y="4192560"/>
            <a:ext cx="4663800" cy="252540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7" name="CustomShape 5"/>
          <p:cNvSpPr/>
          <p:nvPr/>
        </p:nvSpPr>
        <p:spPr>
          <a:xfrm>
            <a:off x="240840" y="673200"/>
            <a:ext cx="4663800" cy="345240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8" name="CustomShape 6"/>
          <p:cNvSpPr/>
          <p:nvPr/>
        </p:nvSpPr>
        <p:spPr>
          <a:xfrm>
            <a:off x="5028840" y="695160"/>
            <a:ext cx="3800160" cy="220140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9" name="CustomShape 7"/>
          <p:cNvSpPr/>
          <p:nvPr/>
        </p:nvSpPr>
        <p:spPr>
          <a:xfrm>
            <a:off x="5028840" y="2982960"/>
            <a:ext cx="3800160" cy="373500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0" name="CustomShape 8"/>
          <p:cNvSpPr/>
          <p:nvPr/>
        </p:nvSpPr>
        <p:spPr>
          <a:xfrm>
            <a:off x="613800" y="4648320"/>
            <a:ext cx="3766680" cy="27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-1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This is the console where you can type in commands</a:t>
            </a:r>
            <a:endParaRPr kumimoji="0" lang="en-GB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811" name="CustomShape 9"/>
          <p:cNvSpPr/>
          <p:nvPr/>
        </p:nvSpPr>
        <p:spPr>
          <a:xfrm>
            <a:off x="5584320" y="4416480"/>
            <a:ext cx="2358720" cy="63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-1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Here will show either your files (the files tab) or your plots (the plots tab)</a:t>
            </a:r>
            <a:endParaRPr kumimoji="0" lang="en-GB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812" name="CustomShape 10"/>
          <p:cNvSpPr/>
          <p:nvPr/>
        </p:nvSpPr>
        <p:spPr>
          <a:xfrm>
            <a:off x="5374800" y="1484280"/>
            <a:ext cx="2342880" cy="27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-1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This lists the variables you have</a:t>
            </a:r>
            <a:endParaRPr kumimoji="0" lang="en-GB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813" name="CustomShape 11"/>
          <p:cNvSpPr/>
          <p:nvPr/>
        </p:nvSpPr>
        <p:spPr>
          <a:xfrm>
            <a:off x="1036080" y="1498680"/>
            <a:ext cx="2503080" cy="271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-1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This is where you can write scripts</a:t>
            </a:r>
            <a:endParaRPr kumimoji="0" lang="en-GB" sz="1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831534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5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6" name="Picture 815"/>
          <p:cNvPicPr/>
          <p:nvPr/>
        </p:nvPicPr>
        <p:blipFill>
          <a:blip r:embed="rId2"/>
          <a:stretch/>
        </p:blipFill>
        <p:spPr>
          <a:xfrm>
            <a:off x="360" y="0"/>
            <a:ext cx="9143640" cy="6826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977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8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9" name="Picture 818"/>
          <p:cNvPicPr/>
          <p:nvPr/>
        </p:nvPicPr>
        <p:blipFill>
          <a:blip r:embed="rId2"/>
          <a:stretch/>
        </p:blipFill>
        <p:spPr>
          <a:xfrm>
            <a:off x="0" y="7200"/>
            <a:ext cx="9143640" cy="6820560"/>
          </a:xfrm>
          <a:prstGeom prst="rect">
            <a:avLst/>
          </a:prstGeom>
          <a:ln>
            <a:noFill/>
          </a:ln>
        </p:spPr>
      </p:pic>
      <p:sp>
        <p:nvSpPr>
          <p:cNvPr id="820" name="TextShape 3"/>
          <p:cNvSpPr txBox="1"/>
          <p:nvPr/>
        </p:nvSpPr>
        <p:spPr>
          <a:xfrm>
            <a:off x="2346480" y="4565520"/>
            <a:ext cx="3245400" cy="4028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To run script, select lines</a:t>
            </a:r>
          </a:p>
        </p:txBody>
      </p:sp>
    </p:spTree>
    <p:extLst>
      <p:ext uri="{BB962C8B-B14F-4D97-AF65-F5344CB8AC3E}">
        <p14:creationId xmlns:p14="http://schemas.microsoft.com/office/powerpoint/2010/main" val="2588364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2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23" name="Picture 822"/>
          <p:cNvPicPr/>
          <p:nvPr/>
        </p:nvPicPr>
        <p:blipFill>
          <a:blip r:embed="rId2"/>
          <a:stretch/>
        </p:blipFill>
        <p:spPr>
          <a:xfrm>
            <a:off x="0" y="7200"/>
            <a:ext cx="9143640" cy="6820560"/>
          </a:xfrm>
          <a:prstGeom prst="rect">
            <a:avLst/>
          </a:prstGeom>
          <a:ln>
            <a:noFill/>
          </a:ln>
        </p:spPr>
      </p:pic>
      <p:sp>
        <p:nvSpPr>
          <p:cNvPr id="824" name="CustomShape 3"/>
          <p:cNvSpPr/>
          <p:nvPr/>
        </p:nvSpPr>
        <p:spPr>
          <a:xfrm>
            <a:off x="3672000" y="792000"/>
            <a:ext cx="504000" cy="28800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5" name="TextShape 4"/>
          <p:cNvSpPr txBox="1"/>
          <p:nvPr/>
        </p:nvSpPr>
        <p:spPr>
          <a:xfrm>
            <a:off x="2346480" y="4565160"/>
            <a:ext cx="3053520" cy="4028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-1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Click Run, or Ctrl-Enter</a:t>
            </a:r>
          </a:p>
        </p:txBody>
      </p:sp>
    </p:spTree>
    <p:extLst>
      <p:ext uri="{BB962C8B-B14F-4D97-AF65-F5344CB8AC3E}">
        <p14:creationId xmlns:p14="http://schemas.microsoft.com/office/powerpoint/2010/main" val="1597214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Table 1"/>
          <p:cNvGraphicFramePr/>
          <p:nvPr>
            <p:extLst>
              <p:ext uri="{D42A27DB-BD31-4B8C-83A1-F6EECF244321}">
                <p14:modId xmlns:p14="http://schemas.microsoft.com/office/powerpoint/2010/main" val="2572262127"/>
              </p:ext>
            </p:extLst>
          </p:nvPr>
        </p:nvGraphicFramePr>
        <p:xfrm>
          <a:off x="4762920" y="200160"/>
          <a:ext cx="4111440" cy="6126480"/>
        </p:xfrm>
        <a:graphic>
          <a:graphicData uri="http://schemas.openxmlformats.org/drawingml/2006/table">
            <a:tbl>
              <a:tblPr/>
              <a:tblGrid>
                <a:gridCol w="8605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437">
                  <a:extLst>
                    <a:ext uri="{9D8B030D-6E8A-4147-A177-3AD203B41FA5}">
                      <a16:colId xmlns:a16="http://schemas.microsoft.com/office/drawing/2014/main" val="171278173"/>
                    </a:ext>
                  </a:extLst>
                </a:gridCol>
              </a:tblGrid>
              <a:tr h="604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Area ID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Deprivation</a:t>
                      </a:r>
                      <a:endParaRPr lang="en-GB" sz="1800" b="0" strike="noStrike" spc="-1" dirty="0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latin typeface="Arial"/>
                        </a:rPr>
                        <a:t>Population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latin typeface="Arial"/>
                        </a:rPr>
                        <a:t>857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latin typeface="Arial"/>
                        </a:rPr>
                        <a:t>952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latin typeface="Arial"/>
                        </a:rPr>
                        <a:t>1098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Average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latin typeface="Arial"/>
                        </a:rPr>
                        <a:t>1043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Average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latin typeface="Arial"/>
                        </a:rPr>
                        <a:t>873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Average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latin typeface="Arial"/>
                        </a:rPr>
                        <a:t>987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Low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latin typeface="Arial"/>
                        </a:rPr>
                        <a:t>932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Low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latin typeface="Arial"/>
                        </a:rPr>
                        <a:t>945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Low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latin typeface="Arial"/>
                        </a:rPr>
                        <a:t>845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latin typeface="Arial"/>
                        </a:rPr>
                        <a:t>945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Low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latin typeface="Arial"/>
                        </a:rPr>
                        <a:t>1021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latin typeface="Arial"/>
                        </a:rPr>
                        <a:t>1043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13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latin typeface="Arial"/>
                        </a:rPr>
                        <a:t>1024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14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Average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latin typeface="Arial"/>
                        </a:rPr>
                        <a:t>988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15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Average</a:t>
                      </a:r>
                      <a:endParaRPr lang="en-GB" sz="1800" b="0" strike="noStrike" spc="-1" dirty="0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latin typeface="Arial"/>
                        </a:rPr>
                        <a:t>998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64" name="CustomShape 2"/>
          <p:cNvSpPr/>
          <p:nvPr/>
        </p:nvSpPr>
        <p:spPr>
          <a:xfrm>
            <a:off x="457200" y="274680"/>
            <a:ext cx="36266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" normalizeH="0" baseline="0" noProof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Joining</a:t>
            </a:r>
            <a:endParaRPr kumimoji="0" lang="en-GB" sz="4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CustomShape 1"/>
          <p:cNvSpPr/>
          <p:nvPr/>
        </p:nvSpPr>
        <p:spPr>
          <a:xfrm>
            <a:off x="1420200" y="162684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2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1" name="CustomShape 2"/>
          <p:cNvSpPr/>
          <p:nvPr/>
        </p:nvSpPr>
        <p:spPr>
          <a:xfrm>
            <a:off x="2127240" y="201528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3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2" name="CustomShape 3"/>
          <p:cNvSpPr/>
          <p:nvPr/>
        </p:nvSpPr>
        <p:spPr>
          <a:xfrm>
            <a:off x="2127240" y="123840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1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3" name="CustomShape 4"/>
          <p:cNvSpPr/>
          <p:nvPr/>
        </p:nvSpPr>
        <p:spPr>
          <a:xfrm>
            <a:off x="1425600" y="240984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14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4" name="CustomShape 5"/>
          <p:cNvSpPr/>
          <p:nvPr/>
        </p:nvSpPr>
        <p:spPr>
          <a:xfrm>
            <a:off x="2127240" y="279180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5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5" name="CustomShape 6"/>
          <p:cNvSpPr/>
          <p:nvPr/>
        </p:nvSpPr>
        <p:spPr>
          <a:xfrm>
            <a:off x="1420200" y="318636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8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6" name="CustomShape 7"/>
          <p:cNvSpPr/>
          <p:nvPr/>
        </p:nvSpPr>
        <p:spPr>
          <a:xfrm>
            <a:off x="2829960" y="240336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4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7" name="CustomShape 8"/>
          <p:cNvSpPr/>
          <p:nvPr/>
        </p:nvSpPr>
        <p:spPr>
          <a:xfrm>
            <a:off x="2127240" y="356868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11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8" name="CustomShape 9"/>
          <p:cNvSpPr/>
          <p:nvPr/>
        </p:nvSpPr>
        <p:spPr>
          <a:xfrm>
            <a:off x="720720" y="279180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7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9" name="CustomShape 10"/>
          <p:cNvSpPr/>
          <p:nvPr/>
        </p:nvSpPr>
        <p:spPr>
          <a:xfrm>
            <a:off x="1621440" y="4687560"/>
            <a:ext cx="1117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i="1" strike="noStrike" spc="-1" dirty="0">
                <a:solidFill>
                  <a:srgbClr val="000000"/>
                </a:solidFill>
                <a:latin typeface="Arial"/>
              </a:rPr>
              <a:t>Polygons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640" name="CustomShape 11"/>
          <p:cNvSpPr/>
          <p:nvPr/>
        </p:nvSpPr>
        <p:spPr>
          <a:xfrm>
            <a:off x="457200" y="274680"/>
            <a:ext cx="36266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</a:rPr>
              <a:t>Joining</a:t>
            </a:r>
            <a:endParaRPr lang="en-GB" sz="4400" b="0" strike="noStrike" spc="-1">
              <a:latin typeface="Arial"/>
            </a:endParaRPr>
          </a:p>
        </p:txBody>
      </p:sp>
      <p:graphicFrame>
        <p:nvGraphicFramePr>
          <p:cNvPr id="642" name="Table 13"/>
          <p:cNvGraphicFramePr/>
          <p:nvPr/>
        </p:nvGraphicFramePr>
        <p:xfrm>
          <a:off x="4399200" y="214200"/>
          <a:ext cx="721308" cy="3935520"/>
        </p:xfrm>
        <a:graphic>
          <a:graphicData uri="http://schemas.openxmlformats.org/drawingml/2006/table">
            <a:tbl>
              <a:tblPr/>
              <a:tblGrid>
                <a:gridCol w="721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Area ID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r>
                        <a:rPr lang="en-GB" sz="1800" b="0" strike="noStrike" spc="-1">
                          <a:latin typeface="Arial"/>
                        </a:rPr>
                        <a:t>1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r>
                        <a:rPr lang="en-GB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r>
                        <a:rPr lang="en-GB" sz="1800" b="0" strike="noStrike" spc="-1">
                          <a:latin typeface="Arial"/>
                        </a:rPr>
                        <a:t>3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r>
                        <a:rPr lang="en-GB" sz="1800" b="0" strike="noStrike" spc="-1">
                          <a:latin typeface="Arial"/>
                        </a:rPr>
                        <a:t>4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r>
                        <a:rPr lang="en-GB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latin typeface="Arial"/>
                          <a:ea typeface="Microsoft YaHei"/>
                        </a:rPr>
                        <a:t>14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latin typeface="Arial"/>
                          <a:ea typeface="Microsoft YaHei"/>
                        </a:rPr>
                        <a:t>7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r>
                        <a:rPr lang="en-GB" sz="1800" b="0" strike="noStrike" spc="-1">
                          <a:latin typeface="Arial"/>
                        </a:rPr>
                        <a:t>8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r>
                        <a:rPr lang="en-GB" sz="1800" b="0" strike="noStrike" spc="-1" dirty="0">
                          <a:latin typeface="Arial"/>
                        </a:rPr>
                        <a:t>11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43" name="CustomShape 14"/>
          <p:cNvSpPr/>
          <p:nvPr/>
        </p:nvSpPr>
        <p:spPr>
          <a:xfrm>
            <a:off x="4548960" y="4249080"/>
            <a:ext cx="662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i="1" strike="noStrike" spc="-1" dirty="0">
                <a:solidFill>
                  <a:srgbClr val="000000"/>
                </a:solidFill>
                <a:latin typeface="Arial"/>
              </a:rPr>
              <a:t>Data</a:t>
            </a:r>
            <a:endParaRPr lang="en-GB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5371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CustomShape 1"/>
          <p:cNvSpPr/>
          <p:nvPr/>
        </p:nvSpPr>
        <p:spPr>
          <a:xfrm>
            <a:off x="1420200" y="162684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2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1" name="CustomShape 2"/>
          <p:cNvSpPr/>
          <p:nvPr/>
        </p:nvSpPr>
        <p:spPr>
          <a:xfrm>
            <a:off x="2127240" y="201528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3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2" name="CustomShape 3"/>
          <p:cNvSpPr/>
          <p:nvPr/>
        </p:nvSpPr>
        <p:spPr>
          <a:xfrm>
            <a:off x="2127240" y="123840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1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3" name="CustomShape 4"/>
          <p:cNvSpPr/>
          <p:nvPr/>
        </p:nvSpPr>
        <p:spPr>
          <a:xfrm>
            <a:off x="1425600" y="240984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14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4" name="CustomShape 5"/>
          <p:cNvSpPr/>
          <p:nvPr/>
        </p:nvSpPr>
        <p:spPr>
          <a:xfrm>
            <a:off x="2127240" y="279180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5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5" name="CustomShape 6"/>
          <p:cNvSpPr/>
          <p:nvPr/>
        </p:nvSpPr>
        <p:spPr>
          <a:xfrm>
            <a:off x="1420200" y="318636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8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6" name="CustomShape 7"/>
          <p:cNvSpPr/>
          <p:nvPr/>
        </p:nvSpPr>
        <p:spPr>
          <a:xfrm>
            <a:off x="2829960" y="240336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4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7" name="CustomShape 8"/>
          <p:cNvSpPr/>
          <p:nvPr/>
        </p:nvSpPr>
        <p:spPr>
          <a:xfrm>
            <a:off x="2127240" y="356868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11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8" name="CustomShape 9"/>
          <p:cNvSpPr/>
          <p:nvPr/>
        </p:nvSpPr>
        <p:spPr>
          <a:xfrm>
            <a:off x="720720" y="279180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7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9" name="CustomShape 10"/>
          <p:cNvSpPr/>
          <p:nvPr/>
        </p:nvSpPr>
        <p:spPr>
          <a:xfrm>
            <a:off x="1621440" y="4687560"/>
            <a:ext cx="1117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i="1" strike="noStrike" spc="-1" dirty="0">
                <a:solidFill>
                  <a:srgbClr val="000000"/>
                </a:solidFill>
                <a:latin typeface="Arial"/>
              </a:rPr>
              <a:t>Polygons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640" name="CustomShape 11"/>
          <p:cNvSpPr/>
          <p:nvPr/>
        </p:nvSpPr>
        <p:spPr>
          <a:xfrm>
            <a:off x="457200" y="274680"/>
            <a:ext cx="36266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</a:rPr>
              <a:t>Joining</a:t>
            </a:r>
            <a:endParaRPr lang="en-GB" sz="4400" b="0" strike="noStrike" spc="-1">
              <a:latin typeface="Arial"/>
            </a:endParaRPr>
          </a:p>
        </p:txBody>
      </p:sp>
      <p:graphicFrame>
        <p:nvGraphicFramePr>
          <p:cNvPr id="641" name="Table 12"/>
          <p:cNvGraphicFramePr/>
          <p:nvPr>
            <p:extLst>
              <p:ext uri="{D42A27DB-BD31-4B8C-83A1-F6EECF244321}">
                <p14:modId xmlns:p14="http://schemas.microsoft.com/office/powerpoint/2010/main" val="1426276804"/>
              </p:ext>
            </p:extLst>
          </p:nvPr>
        </p:nvGraphicFramePr>
        <p:xfrm>
          <a:off x="6339191" y="216718"/>
          <a:ext cx="2562480" cy="6126480"/>
        </p:xfrm>
        <a:graphic>
          <a:graphicData uri="http://schemas.openxmlformats.org/drawingml/2006/table">
            <a:tbl>
              <a:tblPr/>
              <a:tblGrid>
                <a:gridCol w="887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4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Area ID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Deprivation</a:t>
                      </a:r>
                      <a:endParaRPr lang="en-GB" sz="1800" b="0" strike="noStrike" spc="-1" dirty="0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Average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Average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Average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Low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Low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Low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Low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13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14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Average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15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Average</a:t>
                      </a:r>
                      <a:endParaRPr lang="en-GB" sz="1800" b="0" strike="noStrike" spc="-1" dirty="0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42" name="Table 13"/>
          <p:cNvGraphicFramePr/>
          <p:nvPr>
            <p:extLst>
              <p:ext uri="{D42A27DB-BD31-4B8C-83A1-F6EECF244321}">
                <p14:modId xmlns:p14="http://schemas.microsoft.com/office/powerpoint/2010/main" val="3855068257"/>
              </p:ext>
            </p:extLst>
          </p:nvPr>
        </p:nvGraphicFramePr>
        <p:xfrm>
          <a:off x="4399200" y="214200"/>
          <a:ext cx="721308" cy="3935520"/>
        </p:xfrm>
        <a:graphic>
          <a:graphicData uri="http://schemas.openxmlformats.org/drawingml/2006/table">
            <a:tbl>
              <a:tblPr/>
              <a:tblGrid>
                <a:gridCol w="721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Area ID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r>
                        <a:rPr lang="en-GB" sz="1800" b="0" strike="noStrike" spc="-1">
                          <a:latin typeface="Arial"/>
                        </a:rPr>
                        <a:t>1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r>
                        <a:rPr lang="en-GB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r>
                        <a:rPr lang="en-GB" sz="1800" b="0" strike="noStrike" spc="-1">
                          <a:latin typeface="Arial"/>
                        </a:rPr>
                        <a:t>3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r>
                        <a:rPr lang="en-GB" sz="1800" b="0" strike="noStrike" spc="-1">
                          <a:latin typeface="Arial"/>
                        </a:rPr>
                        <a:t>4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r>
                        <a:rPr lang="en-GB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latin typeface="Arial"/>
                          <a:ea typeface="Microsoft YaHei"/>
                        </a:rPr>
                        <a:t>14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latin typeface="Arial"/>
                          <a:ea typeface="Microsoft YaHei"/>
                        </a:rPr>
                        <a:t>7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r>
                        <a:rPr lang="en-GB" sz="1800" b="0" strike="noStrike" spc="-1">
                          <a:latin typeface="Arial"/>
                        </a:rPr>
                        <a:t>8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r>
                        <a:rPr lang="en-GB" sz="1800" b="0" strike="noStrike" spc="-1" dirty="0">
                          <a:latin typeface="Arial"/>
                        </a:rPr>
                        <a:t>11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43" name="CustomShape 14"/>
          <p:cNvSpPr/>
          <p:nvPr/>
        </p:nvSpPr>
        <p:spPr>
          <a:xfrm>
            <a:off x="4548960" y="4249080"/>
            <a:ext cx="662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i="1" strike="noStrike" spc="-1" dirty="0">
                <a:solidFill>
                  <a:srgbClr val="000000"/>
                </a:solidFill>
                <a:latin typeface="Arial"/>
              </a:rPr>
              <a:t>Data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644" name="CustomShape 15"/>
          <p:cNvSpPr/>
          <p:nvPr/>
        </p:nvSpPr>
        <p:spPr>
          <a:xfrm>
            <a:off x="7230240" y="6426326"/>
            <a:ext cx="926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i="1" strike="noStrike" spc="-1" dirty="0">
                <a:solidFill>
                  <a:srgbClr val="000000"/>
                </a:solidFill>
                <a:latin typeface="Arial"/>
              </a:rPr>
              <a:t>Lookup</a:t>
            </a:r>
            <a:endParaRPr lang="en-GB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3515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CustomShape 1"/>
          <p:cNvSpPr/>
          <p:nvPr/>
        </p:nvSpPr>
        <p:spPr>
          <a:xfrm>
            <a:off x="1420200" y="162684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2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1" name="CustomShape 2"/>
          <p:cNvSpPr/>
          <p:nvPr/>
        </p:nvSpPr>
        <p:spPr>
          <a:xfrm>
            <a:off x="2127240" y="201528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3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2" name="CustomShape 3"/>
          <p:cNvSpPr/>
          <p:nvPr/>
        </p:nvSpPr>
        <p:spPr>
          <a:xfrm>
            <a:off x="2127240" y="123840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1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3" name="CustomShape 4"/>
          <p:cNvSpPr/>
          <p:nvPr/>
        </p:nvSpPr>
        <p:spPr>
          <a:xfrm>
            <a:off x="1425600" y="240984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14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4" name="CustomShape 5"/>
          <p:cNvSpPr/>
          <p:nvPr/>
        </p:nvSpPr>
        <p:spPr>
          <a:xfrm>
            <a:off x="2127240" y="279180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5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5" name="CustomShape 6"/>
          <p:cNvSpPr/>
          <p:nvPr/>
        </p:nvSpPr>
        <p:spPr>
          <a:xfrm>
            <a:off x="1420200" y="318636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8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6" name="CustomShape 7"/>
          <p:cNvSpPr/>
          <p:nvPr/>
        </p:nvSpPr>
        <p:spPr>
          <a:xfrm>
            <a:off x="2829960" y="240336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4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7" name="CustomShape 8"/>
          <p:cNvSpPr/>
          <p:nvPr/>
        </p:nvSpPr>
        <p:spPr>
          <a:xfrm>
            <a:off x="2127240" y="356868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11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8" name="CustomShape 9"/>
          <p:cNvSpPr/>
          <p:nvPr/>
        </p:nvSpPr>
        <p:spPr>
          <a:xfrm>
            <a:off x="720720" y="279180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7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39" name="CustomShape 10"/>
          <p:cNvSpPr/>
          <p:nvPr/>
        </p:nvSpPr>
        <p:spPr>
          <a:xfrm>
            <a:off x="1621440" y="4687560"/>
            <a:ext cx="1117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i="1" strike="noStrike" spc="-1" dirty="0">
                <a:solidFill>
                  <a:srgbClr val="000000"/>
                </a:solidFill>
                <a:latin typeface="Arial"/>
              </a:rPr>
              <a:t>Polygons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640" name="CustomShape 11"/>
          <p:cNvSpPr/>
          <p:nvPr/>
        </p:nvSpPr>
        <p:spPr>
          <a:xfrm>
            <a:off x="457200" y="274680"/>
            <a:ext cx="36266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</a:rPr>
              <a:t>Joining</a:t>
            </a:r>
            <a:endParaRPr lang="en-GB" sz="4400" b="0" strike="noStrike" spc="-1">
              <a:latin typeface="Arial"/>
            </a:endParaRPr>
          </a:p>
        </p:txBody>
      </p:sp>
      <p:graphicFrame>
        <p:nvGraphicFramePr>
          <p:cNvPr id="641" name="Table 12"/>
          <p:cNvGraphicFramePr/>
          <p:nvPr/>
        </p:nvGraphicFramePr>
        <p:xfrm>
          <a:off x="6339191" y="216718"/>
          <a:ext cx="2562480" cy="6126480"/>
        </p:xfrm>
        <a:graphic>
          <a:graphicData uri="http://schemas.openxmlformats.org/drawingml/2006/table">
            <a:tbl>
              <a:tblPr/>
              <a:tblGrid>
                <a:gridCol w="887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4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Area ID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Deprivation</a:t>
                      </a:r>
                      <a:endParaRPr lang="en-GB" sz="1800" b="0" strike="noStrike" spc="-1" dirty="0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Average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Average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6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Average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Low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Low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9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Low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10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Low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13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14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Average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15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Average</a:t>
                      </a:r>
                      <a:endParaRPr lang="en-GB" sz="1800" b="0" strike="noStrike" spc="-1" dirty="0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42" name="Table 13"/>
          <p:cNvGraphicFramePr/>
          <p:nvPr/>
        </p:nvGraphicFramePr>
        <p:xfrm>
          <a:off x="4399200" y="214200"/>
          <a:ext cx="721308" cy="3935520"/>
        </p:xfrm>
        <a:graphic>
          <a:graphicData uri="http://schemas.openxmlformats.org/drawingml/2006/table">
            <a:tbl>
              <a:tblPr/>
              <a:tblGrid>
                <a:gridCol w="721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0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Area ID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r>
                        <a:rPr lang="en-GB" sz="1800" b="0" strike="noStrike" spc="-1">
                          <a:latin typeface="Arial"/>
                        </a:rPr>
                        <a:t>1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r>
                        <a:rPr lang="en-GB" sz="1800" b="0" strike="noStrike" spc="-1">
                          <a:latin typeface="Arial"/>
                        </a:rPr>
                        <a:t>2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r>
                        <a:rPr lang="en-GB" sz="1800" b="0" strike="noStrike" spc="-1">
                          <a:latin typeface="Arial"/>
                        </a:rPr>
                        <a:t>3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r>
                        <a:rPr lang="en-GB" sz="1800" b="0" strike="noStrike" spc="-1">
                          <a:latin typeface="Arial"/>
                        </a:rPr>
                        <a:t>4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r>
                        <a:rPr lang="en-GB" sz="1800" b="0" strike="noStrike" spc="-1">
                          <a:latin typeface="Arial"/>
                        </a:rPr>
                        <a:t>5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latin typeface="Arial"/>
                          <a:ea typeface="Microsoft YaHei"/>
                        </a:rPr>
                        <a:t>14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latin typeface="Arial"/>
                          <a:ea typeface="Microsoft YaHei"/>
                        </a:rPr>
                        <a:t>7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r>
                        <a:rPr lang="en-GB" sz="1800" b="0" strike="noStrike" spc="-1">
                          <a:latin typeface="Arial"/>
                        </a:rPr>
                        <a:t>8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r>
                        <a:rPr lang="en-GB" sz="1800" b="0" strike="noStrike" spc="-1" dirty="0">
                          <a:latin typeface="Arial"/>
                        </a:rPr>
                        <a:t>11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43" name="CustomShape 14"/>
          <p:cNvSpPr/>
          <p:nvPr/>
        </p:nvSpPr>
        <p:spPr>
          <a:xfrm>
            <a:off x="4548960" y="4249080"/>
            <a:ext cx="662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i="1" strike="noStrike" spc="-1" dirty="0">
                <a:solidFill>
                  <a:srgbClr val="000000"/>
                </a:solidFill>
                <a:latin typeface="Arial"/>
              </a:rPr>
              <a:t>Data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644" name="CustomShape 15"/>
          <p:cNvSpPr/>
          <p:nvPr/>
        </p:nvSpPr>
        <p:spPr>
          <a:xfrm>
            <a:off x="7230240" y="6426326"/>
            <a:ext cx="926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i="1" strike="noStrike" spc="-1" dirty="0">
                <a:solidFill>
                  <a:srgbClr val="000000"/>
                </a:solidFill>
                <a:latin typeface="Arial"/>
              </a:rPr>
              <a:t>Lookup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645" name="CustomShape 16"/>
          <p:cNvSpPr/>
          <p:nvPr/>
        </p:nvSpPr>
        <p:spPr>
          <a:xfrm>
            <a:off x="5106240" y="1050840"/>
            <a:ext cx="1244880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2A373D"/>
            </a:solidFill>
            <a:round/>
            <a:tailEnd type="arrow" w="med" len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6" name="CustomShape 17"/>
          <p:cNvSpPr/>
          <p:nvPr/>
        </p:nvSpPr>
        <p:spPr>
          <a:xfrm>
            <a:off x="5106240" y="1408107"/>
            <a:ext cx="1222560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2A373D"/>
            </a:solidFill>
            <a:round/>
            <a:tailEnd type="arrow" w="med" len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7" name="CustomShape 18"/>
          <p:cNvSpPr/>
          <p:nvPr/>
        </p:nvSpPr>
        <p:spPr>
          <a:xfrm>
            <a:off x="5106239" y="1780920"/>
            <a:ext cx="1244879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2A373D"/>
            </a:solidFill>
            <a:round/>
            <a:tailEnd type="arrow" w="med" len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8" name="CustomShape 19"/>
          <p:cNvSpPr/>
          <p:nvPr/>
        </p:nvSpPr>
        <p:spPr>
          <a:xfrm>
            <a:off x="5106240" y="2123640"/>
            <a:ext cx="1222560" cy="45719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2A373D"/>
            </a:solidFill>
            <a:round/>
            <a:tailEnd type="arrow" w="med" len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9" name="Freeform 20"/>
          <p:cNvSpPr/>
          <p:nvPr/>
        </p:nvSpPr>
        <p:spPr>
          <a:xfrm>
            <a:off x="5106240" y="2486929"/>
            <a:ext cx="1244878" cy="45719"/>
          </a:xfrm>
          <a:custGeom>
            <a:avLst/>
            <a:gdLst/>
            <a:ahLst/>
            <a:cxnLst/>
            <a:rect l="0" t="0" r="r" b="b"/>
            <a:pathLst>
              <a:path w="3397" h="264">
                <a:moveTo>
                  <a:pt x="0" y="0"/>
                </a:moveTo>
                <a:lnTo>
                  <a:pt x="3396" y="263"/>
                </a:lnTo>
                <a:moveTo>
                  <a:pt x="0" y="0"/>
                </a:moveTo>
                <a:lnTo>
                  <a:pt x="0" y="0"/>
                </a:lnTo>
                <a:moveTo>
                  <a:pt x="3396" y="263"/>
                </a:moveTo>
                <a:lnTo>
                  <a:pt x="3396" y="263"/>
                </a:lnTo>
              </a:path>
            </a:pathLst>
          </a:custGeom>
          <a:noFill/>
          <a:ln w="25560">
            <a:solidFill>
              <a:srgbClr val="2A373D"/>
            </a:solidFill>
            <a:round/>
            <a:tailEnd type="arrow" w="med" len="med"/>
          </a:ln>
        </p:spPr>
      </p:sp>
      <p:sp>
        <p:nvSpPr>
          <p:cNvPr id="650" name="CustomShape 21"/>
          <p:cNvSpPr/>
          <p:nvPr/>
        </p:nvSpPr>
        <p:spPr>
          <a:xfrm>
            <a:off x="5120508" y="2829648"/>
            <a:ext cx="1208292" cy="297571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2A373D"/>
            </a:solidFill>
            <a:round/>
            <a:tailEnd type="arrow" w="med" len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1" name="CustomShape 22"/>
          <p:cNvSpPr/>
          <p:nvPr/>
        </p:nvSpPr>
        <p:spPr>
          <a:xfrm>
            <a:off x="5106240" y="3237480"/>
            <a:ext cx="1244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2A373D"/>
            </a:solidFill>
            <a:round/>
            <a:tailEnd type="arrow" w="med" len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2" name="CustomShape 23"/>
          <p:cNvSpPr/>
          <p:nvPr/>
        </p:nvSpPr>
        <p:spPr>
          <a:xfrm>
            <a:off x="5106240" y="3623498"/>
            <a:ext cx="1244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2A373D"/>
            </a:solidFill>
            <a:round/>
            <a:tailEnd type="arrow" w="med" len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3" name="CustomShape 24"/>
          <p:cNvSpPr/>
          <p:nvPr/>
        </p:nvSpPr>
        <p:spPr>
          <a:xfrm>
            <a:off x="5130898" y="3962880"/>
            <a:ext cx="1220221" cy="724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2A373D"/>
            </a:solidFill>
            <a:round/>
            <a:tailEnd type="arrow" w="med" len="med"/>
          </a:ln>
          <a:effectLst>
            <a:outerShdw dist="20160" dir="540000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407002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latin typeface="Arial"/>
                <a:ea typeface="DejaVu Sans"/>
              </a:rPr>
              <a:t>What will you get from the course?</a:t>
            </a:r>
            <a:endParaRPr lang="en-GB" sz="4000" b="0" strike="noStrike" spc="-1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350520" y="1295820"/>
            <a:ext cx="4114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14000"/>
              </a:lnSpc>
              <a:spcAft>
                <a:spcPts val="1200"/>
              </a:spcAft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Three Parts:</a:t>
            </a:r>
          </a:p>
          <a:p>
            <a:pPr marL="516150" indent="-514350">
              <a:lnSpc>
                <a:spcPct val="114000"/>
              </a:lnSpc>
              <a:spcAft>
                <a:spcPts val="12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3200" spc="-1" dirty="0">
                <a:solidFill>
                  <a:srgbClr val="000000"/>
                </a:solidFill>
                <a:latin typeface="Arial"/>
                <a:ea typeface="DejaVu Sans"/>
              </a:rPr>
              <a:t>What is R &amp; how does it work?</a:t>
            </a:r>
          </a:p>
          <a:p>
            <a:pPr marL="516150" indent="-514350">
              <a:lnSpc>
                <a:spcPct val="114000"/>
              </a:lnSpc>
              <a:spcAft>
                <a:spcPts val="12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Mapping Spatial data in R</a:t>
            </a:r>
          </a:p>
          <a:p>
            <a:pPr marL="516150" indent="-514350">
              <a:lnSpc>
                <a:spcPct val="114000"/>
              </a:lnSpc>
              <a:spcAft>
                <a:spcPts val="1200"/>
              </a:spcAft>
              <a:buClr>
                <a:srgbClr val="000000"/>
              </a:buClr>
              <a:buFont typeface="+mj-lt"/>
              <a:buAutoNum type="arabicPeriod"/>
            </a:pPr>
            <a:r>
              <a:rPr lang="en-GB" sz="3200" b="1" spc="-1" dirty="0">
                <a:solidFill>
                  <a:srgbClr val="000000"/>
                </a:solidFill>
                <a:latin typeface="Arial"/>
                <a:ea typeface="DejaVu Sans"/>
              </a:rPr>
              <a:t>Using Loops in R</a:t>
            </a:r>
            <a:endParaRPr lang="en-GB" sz="3200" b="1" strike="noStrike" spc="-1" dirty="0">
              <a:solidFill>
                <a:srgbClr val="000000"/>
              </a:solidFill>
              <a:latin typeface="Arial"/>
              <a:ea typeface="DejaVu Sans"/>
            </a:endParaRPr>
          </a:p>
          <a:p>
            <a:pPr>
              <a:lnSpc>
                <a:spcPct val="114000"/>
              </a:lnSpc>
              <a:spcAft>
                <a:spcPts val="1200"/>
              </a:spcAft>
            </a:pPr>
            <a:endParaRPr lang="en-GB" sz="3200" b="0" strike="noStrike" spc="-1" dirty="0">
              <a:latin typeface="Arial"/>
            </a:endParaRPr>
          </a:p>
          <a:p>
            <a:pPr marL="343080" indent="-341280">
              <a:lnSpc>
                <a:spcPct val="114000"/>
              </a:lnSpc>
              <a:spcAft>
                <a:spcPts val="1200"/>
              </a:spcAft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6435720" y="6350040"/>
            <a:ext cx="18396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E0529-02F0-44DD-AC98-5C302EB277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5320" y="1415880"/>
            <a:ext cx="4566800" cy="452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20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ustomShape 1"/>
          <p:cNvSpPr/>
          <p:nvPr/>
        </p:nvSpPr>
        <p:spPr>
          <a:xfrm>
            <a:off x="1420200" y="82620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61898A"/>
          </a:solidFill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</a:rPr>
              <a:t>2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55" name="CustomShape 2"/>
          <p:cNvSpPr/>
          <p:nvPr/>
        </p:nvSpPr>
        <p:spPr>
          <a:xfrm>
            <a:off x="2127240" y="121428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61898A"/>
          </a:solidFill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</a:rPr>
              <a:t>3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56" name="CustomShape 3"/>
          <p:cNvSpPr/>
          <p:nvPr/>
        </p:nvSpPr>
        <p:spPr>
          <a:xfrm>
            <a:off x="2127240" y="43776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61898A"/>
          </a:solidFill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latin typeface="Arial"/>
              </a:rPr>
              <a:t>1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57" name="CustomShape 4"/>
          <p:cNvSpPr/>
          <p:nvPr/>
        </p:nvSpPr>
        <p:spPr>
          <a:xfrm>
            <a:off x="1425600" y="160884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BACECE"/>
          </a:solidFill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14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58" name="CustomShape 5"/>
          <p:cNvSpPr/>
          <p:nvPr/>
        </p:nvSpPr>
        <p:spPr>
          <a:xfrm>
            <a:off x="2127240" y="199116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BACECE"/>
          </a:solidFill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5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59" name="CustomShape 6"/>
          <p:cNvSpPr/>
          <p:nvPr/>
        </p:nvSpPr>
        <p:spPr>
          <a:xfrm>
            <a:off x="1420200" y="238572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ADBEC6"/>
          </a:solidFill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8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60" name="CustomShape 7"/>
          <p:cNvSpPr/>
          <p:nvPr/>
        </p:nvSpPr>
        <p:spPr>
          <a:xfrm>
            <a:off x="2829960" y="160272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BACECE"/>
          </a:solidFill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4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61" name="CustomShape 8"/>
          <p:cNvSpPr/>
          <p:nvPr/>
        </p:nvSpPr>
        <p:spPr>
          <a:xfrm>
            <a:off x="2127240" y="276768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ADBEC6"/>
          </a:solidFill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11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62" name="CustomShape 9"/>
          <p:cNvSpPr/>
          <p:nvPr/>
        </p:nvSpPr>
        <p:spPr>
          <a:xfrm>
            <a:off x="720720" y="199116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ADBEC6"/>
          </a:solidFill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latin typeface="Arial"/>
              </a:rPr>
              <a:t>7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63" name="CustomShape 10"/>
          <p:cNvSpPr/>
          <p:nvPr/>
        </p:nvSpPr>
        <p:spPr>
          <a:xfrm>
            <a:off x="171360" y="402984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61898A"/>
          </a:solidFill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4" name="CustomShape 11"/>
          <p:cNvSpPr/>
          <p:nvPr/>
        </p:nvSpPr>
        <p:spPr>
          <a:xfrm>
            <a:off x="171360" y="488052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BACECE"/>
          </a:solidFill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5" name="CustomShape 12"/>
          <p:cNvSpPr/>
          <p:nvPr/>
        </p:nvSpPr>
        <p:spPr>
          <a:xfrm>
            <a:off x="171360" y="5742360"/>
            <a:ext cx="900720" cy="77652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ADBEC6"/>
          </a:solidFill>
          <a:ln w="28440">
            <a:solidFill>
              <a:srgbClr val="2A373D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66" name="CustomShape 13"/>
          <p:cNvSpPr/>
          <p:nvPr/>
        </p:nvSpPr>
        <p:spPr>
          <a:xfrm>
            <a:off x="1374480" y="4241520"/>
            <a:ext cx="1863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High Deprivation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67" name="CustomShape 14"/>
          <p:cNvSpPr/>
          <p:nvPr/>
        </p:nvSpPr>
        <p:spPr>
          <a:xfrm>
            <a:off x="1351080" y="5072040"/>
            <a:ext cx="2239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Average Deprivation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668" name="CustomShape 15"/>
          <p:cNvSpPr/>
          <p:nvPr/>
        </p:nvSpPr>
        <p:spPr>
          <a:xfrm>
            <a:off x="1373040" y="5959800"/>
            <a:ext cx="181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</a:rPr>
              <a:t>Low Deprivation</a:t>
            </a:r>
            <a:endParaRPr lang="en-GB" sz="1800" b="0" strike="noStrike" spc="-1">
              <a:latin typeface="Arial"/>
            </a:endParaRPr>
          </a:p>
        </p:txBody>
      </p:sp>
      <p:graphicFrame>
        <p:nvGraphicFramePr>
          <p:cNvPr id="669" name="Table 16"/>
          <p:cNvGraphicFramePr/>
          <p:nvPr/>
        </p:nvGraphicFramePr>
        <p:xfrm>
          <a:off x="5030640" y="372240"/>
          <a:ext cx="2562480" cy="3935520"/>
        </p:xfrm>
        <a:graphic>
          <a:graphicData uri="http://schemas.openxmlformats.org/drawingml/2006/table">
            <a:tbl>
              <a:tblPr/>
              <a:tblGrid>
                <a:gridCol w="887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Area ID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Deprivation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3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High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4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Average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5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Average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14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Average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7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Low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8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Low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11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Low</a:t>
                      </a:r>
                      <a:endParaRPr lang="en-GB" sz="1800" b="0" strike="noStrike" spc="-1">
                        <a:latin typeface="Arial"/>
                      </a:endParaRPr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FF5209-0D2B-4B1A-93D5-5620630F58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" y="0"/>
            <a:ext cx="4074160" cy="65118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37CBFA-7907-45FF-8E6E-2E703538E39F}"/>
              </a:ext>
            </a:extLst>
          </p:cNvPr>
          <p:cNvSpPr/>
          <p:nvPr/>
        </p:nvSpPr>
        <p:spPr>
          <a:xfrm>
            <a:off x="4480560" y="643215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  <a:hlinkClick r:id="rId3"/>
              </a:rPr>
              <a:t>https://twitter.com/zevross/status/1118967279864242176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CustomShape 24">
            <a:extLst>
              <a:ext uri="{FF2B5EF4-FFF2-40B4-BE49-F238E27FC236}">
                <a16:creationId xmlns:a16="http://schemas.microsoft.com/office/drawing/2014/main" id="{A34FD787-6350-4AFF-A18A-7F65F14FA01B}"/>
              </a:ext>
            </a:extLst>
          </p:cNvPr>
          <p:cNvSpPr/>
          <p:nvPr/>
        </p:nvSpPr>
        <p:spPr>
          <a:xfrm>
            <a:off x="4953240" y="148846"/>
            <a:ext cx="36266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" normalizeH="0" baseline="0" noProof="0" dirty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Attribute Join</a:t>
            </a:r>
            <a:endParaRPr kumimoji="0" lang="en-GB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" name="TextShape 1">
            <a:extLst>
              <a:ext uri="{FF2B5EF4-FFF2-40B4-BE49-F238E27FC236}">
                <a16:creationId xmlns:a16="http://schemas.microsoft.com/office/drawing/2014/main" id="{3D4F1B52-C8E1-41FA-9BFC-0F56D437902A}"/>
              </a:ext>
            </a:extLst>
          </p:cNvPr>
          <p:cNvSpPr txBox="1"/>
          <p:nvPr/>
        </p:nvSpPr>
        <p:spPr>
          <a:xfrm>
            <a:off x="4572000" y="1065402"/>
            <a:ext cx="4284920" cy="476494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43080" marR="0" lvl="0" indent="-342720" algn="l" defTabSz="914400" rtl="0" eaLnBrk="1" fontAlgn="auto" latinLnBrk="0" hangingPunct="1">
              <a:lnSpc>
                <a:spcPct val="15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The attribute is key</a:t>
            </a:r>
          </a:p>
          <a:p>
            <a:pPr marL="343080" marR="0" lvl="0" indent="-342720" algn="l" defTabSz="914400" rtl="0" eaLnBrk="1" fontAlgn="auto" latinLnBrk="0" hangingPunct="1">
              <a:lnSpc>
                <a:spcPct val="15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It must match </a:t>
            </a:r>
            <a:r>
              <a:rPr kumimoji="0" lang="en-GB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exactly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2720" algn="l" defTabSz="914400" rtl="0" eaLnBrk="1" fontAlgn="auto" latinLnBrk="0" hangingPunct="1">
              <a:lnSpc>
                <a:spcPct val="15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“Gambia, The” ≠ “The Gambia”</a:t>
            </a:r>
          </a:p>
          <a:p>
            <a:pPr marL="343080" marR="0" lvl="0" indent="-342720" algn="l" defTabSz="914400" rtl="0" eaLnBrk="1" fontAlgn="auto" latinLnBrk="0" hangingPunct="1">
              <a:lnSpc>
                <a:spcPct val="15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“USA” ≠ “The United States”</a:t>
            </a:r>
          </a:p>
          <a:p>
            <a:pPr marL="343080" marR="0" lvl="0" indent="-342720" algn="l" defTabSz="914400" rtl="0" eaLnBrk="1" fontAlgn="auto" latinLnBrk="0" hangingPunct="1">
              <a:lnSpc>
                <a:spcPct val="15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“UK” ≠ “Great Britain”</a:t>
            </a:r>
          </a:p>
          <a:p>
            <a:pPr marL="343080" marR="0" lvl="0" indent="-342720" algn="l" defTabSz="914400" rtl="0" eaLnBrk="1" fontAlgn="auto" latinLnBrk="0" hangingPunct="1">
              <a:lnSpc>
                <a:spcPct val="15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“UK” ≠ “UK ”</a:t>
            </a:r>
          </a:p>
          <a:p>
            <a:pPr marL="343080" marR="0" lvl="0" indent="-342720" algn="l" defTabSz="914400" rtl="0" eaLnBrk="1" fontAlgn="auto" latinLnBrk="0" hangingPunct="1">
              <a:lnSpc>
                <a:spcPct val="15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Codes (ISO3) can help</a:t>
            </a:r>
          </a:p>
        </p:txBody>
      </p:sp>
    </p:spTree>
    <p:extLst>
      <p:ext uri="{BB962C8B-B14F-4D97-AF65-F5344CB8AC3E}">
        <p14:creationId xmlns:p14="http://schemas.microsoft.com/office/powerpoint/2010/main" val="639848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FF5209-0D2B-4B1A-93D5-5620630F58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" y="0"/>
            <a:ext cx="4074160" cy="65118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4FB0B2-966C-43C7-96EF-FD61BBF34942}"/>
              </a:ext>
            </a:extLst>
          </p:cNvPr>
          <p:cNvSpPr/>
          <p:nvPr/>
        </p:nvSpPr>
        <p:spPr>
          <a:xfrm>
            <a:off x="574158" y="2945219"/>
            <a:ext cx="1488558" cy="276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3C89E2-32E7-4802-BD7E-6B41170C25A1}"/>
              </a:ext>
            </a:extLst>
          </p:cNvPr>
          <p:cNvSpPr/>
          <p:nvPr/>
        </p:nvSpPr>
        <p:spPr>
          <a:xfrm>
            <a:off x="659218" y="4771060"/>
            <a:ext cx="1488558" cy="276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85F219-DE4E-48E1-8C3C-4E66E650ACB0}"/>
              </a:ext>
            </a:extLst>
          </p:cNvPr>
          <p:cNvSpPr/>
          <p:nvPr/>
        </p:nvSpPr>
        <p:spPr>
          <a:xfrm>
            <a:off x="4480560" y="643215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  <a:hlinkClick r:id="rId3"/>
              </a:rPr>
              <a:t>https://twitter.com/zevross/status/1118967279864242176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8" name="CustomShape 24">
            <a:extLst>
              <a:ext uri="{FF2B5EF4-FFF2-40B4-BE49-F238E27FC236}">
                <a16:creationId xmlns:a16="http://schemas.microsoft.com/office/drawing/2014/main" id="{DB6B4EB8-D541-46EC-BCEE-4BA5111B2F35}"/>
              </a:ext>
            </a:extLst>
          </p:cNvPr>
          <p:cNvSpPr/>
          <p:nvPr/>
        </p:nvSpPr>
        <p:spPr>
          <a:xfrm>
            <a:off x="4953240" y="148846"/>
            <a:ext cx="362664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" normalizeH="0" baseline="0" noProof="0" dirty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Attribute Join</a:t>
            </a:r>
            <a:endParaRPr kumimoji="0" lang="en-GB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EBD19283-C8BC-4A51-92FD-3ED3D69C34B3}"/>
              </a:ext>
            </a:extLst>
          </p:cNvPr>
          <p:cNvSpPr txBox="1"/>
          <p:nvPr/>
        </p:nvSpPr>
        <p:spPr>
          <a:xfrm>
            <a:off x="4572000" y="1065402"/>
            <a:ext cx="4284920" cy="476494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43080" marR="0" lvl="0" indent="-342720" algn="l" defTabSz="914400" rtl="0" eaLnBrk="1" fontAlgn="auto" latinLnBrk="0" hangingPunct="1">
              <a:lnSpc>
                <a:spcPct val="15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The attribute is key</a:t>
            </a:r>
          </a:p>
          <a:p>
            <a:pPr marL="343080" marR="0" lvl="0" indent="-342720" algn="l" defTabSz="914400" rtl="0" eaLnBrk="1" fontAlgn="auto" latinLnBrk="0" hangingPunct="1">
              <a:lnSpc>
                <a:spcPct val="15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It must match </a:t>
            </a:r>
            <a:r>
              <a:rPr kumimoji="0" lang="en-GB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exactly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2720" algn="l" defTabSz="914400" rtl="0" eaLnBrk="1" fontAlgn="auto" latinLnBrk="0" hangingPunct="1">
              <a:lnSpc>
                <a:spcPct val="15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“Gambia, The” ≠ “The Gambia”</a:t>
            </a:r>
          </a:p>
          <a:p>
            <a:pPr marL="343080" marR="0" lvl="0" indent="-342720" algn="l" defTabSz="914400" rtl="0" eaLnBrk="1" fontAlgn="auto" latinLnBrk="0" hangingPunct="1">
              <a:lnSpc>
                <a:spcPct val="15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“USA” ≠ “The United States”</a:t>
            </a:r>
          </a:p>
          <a:p>
            <a:pPr marL="343080" marR="0" lvl="0" indent="-342720" algn="l" defTabSz="914400" rtl="0" eaLnBrk="1" fontAlgn="auto" latinLnBrk="0" hangingPunct="1">
              <a:lnSpc>
                <a:spcPct val="15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“UK” ≠ “Great Britain”</a:t>
            </a:r>
          </a:p>
          <a:p>
            <a:pPr marL="343080" marR="0" lvl="0" indent="-342720" algn="l" defTabSz="914400" rtl="0" eaLnBrk="1" fontAlgn="auto" latinLnBrk="0" hangingPunct="1">
              <a:lnSpc>
                <a:spcPct val="15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“UK” ≠ “UK ”</a:t>
            </a:r>
          </a:p>
          <a:p>
            <a:pPr marL="343080" marR="0" lvl="0" indent="-342720" algn="l" defTabSz="914400" rtl="0" eaLnBrk="1" fontAlgn="auto" latinLnBrk="0" hangingPunct="1">
              <a:lnSpc>
                <a:spcPct val="15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Codes (ISO3) can help</a:t>
            </a:r>
          </a:p>
        </p:txBody>
      </p:sp>
    </p:spTree>
    <p:extLst>
      <p:ext uri="{BB962C8B-B14F-4D97-AF65-F5344CB8AC3E}">
        <p14:creationId xmlns:p14="http://schemas.microsoft.com/office/powerpoint/2010/main" val="3326450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FF5209-0D2B-4B1A-93D5-5620630F58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" y="0"/>
            <a:ext cx="4074160" cy="6511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3FDF80-CE89-40C6-A0AB-79DB5FE83B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4935" y="500182"/>
            <a:ext cx="4575225" cy="12676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3BE6B4-A99A-4C64-8FBA-446EBE62E275}"/>
              </a:ext>
            </a:extLst>
          </p:cNvPr>
          <p:cNvSpPr/>
          <p:nvPr/>
        </p:nvSpPr>
        <p:spPr>
          <a:xfrm>
            <a:off x="4480560" y="643215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  <a:hlinkClick r:id="rId4"/>
              </a:rPr>
              <a:t>https://twitter.com/zevross/status/1118967279864242176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12" name="TextShape 1">
            <a:extLst>
              <a:ext uri="{FF2B5EF4-FFF2-40B4-BE49-F238E27FC236}">
                <a16:creationId xmlns:a16="http://schemas.microsoft.com/office/drawing/2014/main" id="{E40D67C5-5A35-45B9-875A-FA773191D4F2}"/>
              </a:ext>
            </a:extLst>
          </p:cNvPr>
          <p:cNvSpPr txBox="1"/>
          <p:nvPr/>
        </p:nvSpPr>
        <p:spPr>
          <a:xfrm>
            <a:off x="4572000" y="2063692"/>
            <a:ext cx="4284920" cy="376665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43080" marR="0" lvl="0" indent="-342720" algn="l" defTabSz="914400" rtl="0" eaLnBrk="1" fontAlgn="auto" latinLnBrk="0" hangingPunct="1">
              <a:lnSpc>
                <a:spcPct val="15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The attribute is key</a:t>
            </a:r>
          </a:p>
          <a:p>
            <a:pPr marL="343080" marR="0" lvl="0" indent="-342720" algn="l" defTabSz="914400" rtl="0" eaLnBrk="1" fontAlgn="auto" latinLnBrk="0" hangingPunct="1">
              <a:lnSpc>
                <a:spcPct val="15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It must match </a:t>
            </a:r>
            <a:r>
              <a:rPr kumimoji="0" lang="en-GB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exactly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2720" algn="l" defTabSz="914400" rtl="0" eaLnBrk="1" fontAlgn="auto" latinLnBrk="0" hangingPunct="1">
              <a:lnSpc>
                <a:spcPct val="15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“Gambia, The” ≠ “The Gambia”</a:t>
            </a:r>
          </a:p>
          <a:p>
            <a:pPr marL="343080" marR="0" lvl="0" indent="-342720" algn="l" defTabSz="914400" rtl="0" eaLnBrk="1" fontAlgn="auto" latinLnBrk="0" hangingPunct="1">
              <a:lnSpc>
                <a:spcPct val="15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“USA” ≠ “The United States”</a:t>
            </a:r>
          </a:p>
          <a:p>
            <a:pPr marL="343080" marR="0" lvl="0" indent="-342720" algn="l" defTabSz="914400" rtl="0" eaLnBrk="1" fontAlgn="auto" latinLnBrk="0" hangingPunct="1">
              <a:lnSpc>
                <a:spcPct val="15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“UK” ≠ “Great Britain”</a:t>
            </a:r>
          </a:p>
          <a:p>
            <a:pPr marL="343080" marR="0" lvl="0" indent="-342720" algn="l" defTabSz="914400" rtl="0" eaLnBrk="1" fontAlgn="auto" latinLnBrk="0" hangingPunct="1">
              <a:lnSpc>
                <a:spcPct val="150000"/>
              </a:lnSpc>
              <a:spcBef>
                <a:spcPts val="56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“UK” ≠ “UK ”</a:t>
            </a:r>
          </a:p>
        </p:txBody>
      </p:sp>
    </p:spTree>
    <p:extLst>
      <p:ext uri="{BB962C8B-B14F-4D97-AF65-F5344CB8AC3E}">
        <p14:creationId xmlns:p14="http://schemas.microsoft.com/office/powerpoint/2010/main" val="18301383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" normalizeH="0" baseline="0" noProof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Map Design: Classification</a:t>
            </a:r>
            <a:endParaRPr kumimoji="0" lang="en-GB" sz="4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22" name="CustomShape 2"/>
          <p:cNvSpPr/>
          <p:nvPr/>
        </p:nvSpPr>
        <p:spPr>
          <a:xfrm>
            <a:off x="457200" y="1108080"/>
            <a:ext cx="8227800" cy="470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marR="0" lvl="0" indent="-3412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6CB107-9CD0-4411-9D21-297CFDE72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38" y="1108080"/>
            <a:ext cx="7479323" cy="534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1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" normalizeH="0" baseline="0" noProof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Map Design: Classification</a:t>
            </a:r>
            <a:endParaRPr kumimoji="0" lang="en-GB" sz="4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22" name="CustomShape 2"/>
          <p:cNvSpPr/>
          <p:nvPr/>
        </p:nvSpPr>
        <p:spPr>
          <a:xfrm>
            <a:off x="457200" y="1108080"/>
            <a:ext cx="8227800" cy="470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marR="0" lvl="0" indent="-3412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Choropleth maps have colours</a:t>
            </a: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12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How do you choose the colours?</a:t>
            </a: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12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Why is this important?</a:t>
            </a: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12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Output</a:t>
            </a: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12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User</a:t>
            </a: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23" name="CustomShape 3"/>
          <p:cNvSpPr/>
          <p:nvPr/>
        </p:nvSpPr>
        <p:spPr>
          <a:xfrm>
            <a:off x="469800" y="6435720"/>
            <a:ext cx="174744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colorbrewer.org</a:t>
            </a:r>
            <a:endParaRPr kumimoji="0" lang="en-GB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724" name="Picture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8006" y="2944198"/>
            <a:ext cx="6481822" cy="373594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03797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" normalizeH="0" baseline="0" noProof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Map Design: Classification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42" name="TextShape 2"/>
          <p:cNvSpPr txBox="1"/>
          <p:nvPr/>
        </p:nvSpPr>
        <p:spPr>
          <a:xfrm>
            <a:off x="457200" y="1600200"/>
            <a:ext cx="3860280" cy="4525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43080" marR="0" lvl="0" indent="-342720" algn="l" defTabSz="914400" rtl="0" eaLnBrk="1" fontAlgn="auto" latinLnBrk="0" hangingPunct="1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Choropleth maps have classes</a:t>
            </a:r>
          </a:p>
          <a:p>
            <a:pPr marL="343080" marR="0" lvl="0" indent="-342720" algn="l" defTabSz="914400" rtl="0" eaLnBrk="1" fontAlgn="auto" latinLnBrk="0" hangingPunct="1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How do you choose the classes?</a:t>
            </a:r>
          </a:p>
          <a:p>
            <a:pPr marL="343080" marR="0" lvl="0" indent="-342720" algn="l" defTabSz="914400" rtl="0" eaLnBrk="1" fontAlgn="auto" latinLnBrk="0" hangingPunct="1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Why is this  important?</a:t>
            </a:r>
          </a:p>
        </p:txBody>
      </p:sp>
      <p:pic>
        <p:nvPicPr>
          <p:cNvPr id="443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4480" y="1913204"/>
            <a:ext cx="3321960" cy="3526155"/>
          </a:xfrm>
          <a:prstGeom prst="rect">
            <a:avLst/>
          </a:prstGeom>
          <a:ln>
            <a:noFill/>
          </a:ln>
        </p:spPr>
      </p:pic>
      <p:sp>
        <p:nvSpPr>
          <p:cNvPr id="444" name="CustomShape 3"/>
          <p:cNvSpPr/>
          <p:nvPr/>
        </p:nvSpPr>
        <p:spPr>
          <a:xfrm>
            <a:off x="310644" y="6582455"/>
            <a:ext cx="8375796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© 2014 The Pennsylvania State University, https://www.e-education.psu.edu/geog486/l4_p7.html#classification_schemes</a:t>
            </a:r>
            <a:endParaRPr kumimoji="0" lang="en-GB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9441250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CE7171-5E2C-4B61-9A38-25B74EEBAC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0440" y="0"/>
            <a:ext cx="9284880" cy="36274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5D0883-DC2F-40CA-B4E8-5AB602F83F71}"/>
              </a:ext>
            </a:extLst>
          </p:cNvPr>
          <p:cNvSpPr/>
          <p:nvPr/>
        </p:nvSpPr>
        <p:spPr>
          <a:xfrm>
            <a:off x="70440" y="5538502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Figure 11 https://gistbok.ucgis.org/bok-topics/statistical-mapping-enumeration-normalization-classification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B600F9-EB94-4779-A0B0-63B1B84EE4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046" y="4785946"/>
            <a:ext cx="8133907" cy="56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86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94C3A-F4CD-48E8-B277-BEE20972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D6585-71DA-4135-966F-5BB473267E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89301" cy="68312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6484FC-F2ED-45D9-A99D-4220ECF4A6AD}"/>
              </a:ext>
            </a:extLst>
          </p:cNvPr>
          <p:cNvSpPr/>
          <p:nvPr/>
        </p:nvSpPr>
        <p:spPr>
          <a:xfrm>
            <a:off x="6089301" y="6184948"/>
            <a:ext cx="26829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DejaVu Sans"/>
                <a:cs typeface="DejaVu Sans"/>
                <a:hlinkClick r:id="rId3"/>
              </a:rPr>
              <a:t>https://twitter.com/spatialanalysis/status/1224328879139147777/photo/1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BE8DA2-F5F8-496E-B3E8-B79EE63DB6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617183" y="3331182"/>
            <a:ext cx="6596076" cy="45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066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1" normalizeH="0" baseline="0" noProof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Map Design: Classification</a:t>
            </a:r>
            <a:endParaRPr kumimoji="0" lang="en-US" sz="4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42" name="TextShape 2"/>
          <p:cNvSpPr txBox="1"/>
          <p:nvPr/>
        </p:nvSpPr>
        <p:spPr>
          <a:xfrm>
            <a:off x="457199" y="1600200"/>
            <a:ext cx="4784651" cy="4525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343080" marR="0" lvl="0" indent="-342720" algn="l" defTabSz="914400" rtl="0" eaLnBrk="1" fontAlgn="auto" latinLnBrk="0" hangingPunct="1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Many different types of breaks:</a:t>
            </a:r>
          </a:p>
          <a:p>
            <a:pPr marL="800280" marR="0" lvl="1" indent="-342720" algn="l" defTabSz="914400" rtl="0" eaLnBrk="1" fontAlgn="auto" latinLnBrk="0" hangingPunct="1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3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Equal Interval</a:t>
            </a:r>
          </a:p>
          <a:p>
            <a:pPr marL="800280" marR="0" lvl="1" indent="-342720" algn="l" defTabSz="914400" rtl="0" eaLnBrk="1" fontAlgn="auto" latinLnBrk="0" hangingPunct="1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3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Quantiles</a:t>
            </a:r>
          </a:p>
          <a:p>
            <a:pPr marL="800280" marR="0" lvl="1" indent="-342720" algn="l" defTabSz="914400" rtl="0" eaLnBrk="1" fontAlgn="auto" latinLnBrk="0" hangingPunct="1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3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Natural Breaks</a:t>
            </a:r>
          </a:p>
          <a:p>
            <a:pPr marL="800280" marR="0" lvl="1" indent="-342720" algn="l" defTabSz="914400" rtl="0" eaLnBrk="1" fontAlgn="auto" latinLnBrk="0" hangingPunct="1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3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Standard Deviation</a:t>
            </a:r>
          </a:p>
          <a:p>
            <a:pPr marL="800280" marR="0" lvl="1" indent="-342720" algn="l" defTabSz="914400" rtl="0" eaLnBrk="1" fontAlgn="auto" latinLnBrk="0" hangingPunct="1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3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Jenks</a:t>
            </a:r>
          </a:p>
          <a:p>
            <a:pPr marL="800280" marR="0" lvl="1" indent="-342720" algn="l" defTabSz="914400" rtl="0" eaLnBrk="1" fontAlgn="auto" latinLnBrk="0" hangingPunct="1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30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Unique</a:t>
            </a:r>
          </a:p>
        </p:txBody>
      </p:sp>
      <p:pic>
        <p:nvPicPr>
          <p:cNvPr id="443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4480" y="1913204"/>
            <a:ext cx="3321960" cy="3526155"/>
          </a:xfrm>
          <a:prstGeom prst="rect">
            <a:avLst/>
          </a:prstGeom>
          <a:ln>
            <a:noFill/>
          </a:ln>
        </p:spPr>
      </p:pic>
      <p:sp>
        <p:nvSpPr>
          <p:cNvPr id="444" name="CustomShape 3"/>
          <p:cNvSpPr/>
          <p:nvPr/>
        </p:nvSpPr>
        <p:spPr>
          <a:xfrm>
            <a:off x="310644" y="6582455"/>
            <a:ext cx="8375796" cy="2755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© 2014 The Pennsylvania State University, https://www.e-education.psu.edu/geog486/l4_p7.html#classification_schemes</a:t>
            </a:r>
            <a:endParaRPr kumimoji="0" lang="en-GB" sz="1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0437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0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What will you get from the course?</a:t>
            </a:r>
            <a:endParaRPr lang="en-GB" sz="4000" b="0" strike="noStrike" spc="-1" dirty="0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350519" y="1295820"/>
            <a:ext cx="6675511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14000"/>
              </a:lnSpc>
              <a:spcAft>
                <a:spcPts val="1200"/>
              </a:spcAft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Each part has a video</a:t>
            </a:r>
            <a:r>
              <a:rPr lang="en-GB" sz="3200" spc="-1" dirty="0">
                <a:solidFill>
                  <a:srgbClr val="000000"/>
                </a:solidFill>
                <a:latin typeface="Arial"/>
                <a:ea typeface="DejaVu Sans"/>
              </a:rPr>
              <a:t> &amp;</a:t>
            </a:r>
          </a:p>
          <a:p>
            <a:pPr marL="343080" indent="-341280">
              <a:lnSpc>
                <a:spcPct val="114000"/>
              </a:lnSpc>
              <a:spcAft>
                <a:spcPts val="1200"/>
              </a:spcAft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Some code</a:t>
            </a:r>
          </a:p>
        </p:txBody>
      </p:sp>
      <p:sp>
        <p:nvSpPr>
          <p:cNvPr id="496" name="CustomShape 3"/>
          <p:cNvSpPr/>
          <p:nvPr/>
        </p:nvSpPr>
        <p:spPr>
          <a:xfrm>
            <a:off x="6435720" y="6350040"/>
            <a:ext cx="18396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86FFDE-DDDF-4D2A-B763-E72359B7F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03" y="3148477"/>
            <a:ext cx="3778986" cy="28342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D166AB-6180-46FC-926A-F55CDCD77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04" t="20334" r="38034" b="26268"/>
          <a:stretch/>
        </p:blipFill>
        <p:spPr>
          <a:xfrm>
            <a:off x="5013217" y="3001534"/>
            <a:ext cx="3212925" cy="29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581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" normalizeH="0" baseline="0" noProof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Map Design: Classification</a:t>
            </a:r>
            <a:endParaRPr kumimoji="0" lang="en-GB" sz="4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30" name="CustomShape 2"/>
          <p:cNvSpPr/>
          <p:nvPr/>
        </p:nvSpPr>
        <p:spPr>
          <a:xfrm>
            <a:off x="3759120" y="3244680"/>
            <a:ext cx="1623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[,"Age0to4pc"]</a:t>
            </a:r>
            <a:endParaRPr kumimoji="0" lang="en-GB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5A81AE-B5CB-4334-8DE4-44AAD3D37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749" y="1120476"/>
            <a:ext cx="5428473" cy="569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038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" normalizeH="0" baseline="0" noProof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Map Design: Classification</a:t>
            </a:r>
            <a:endParaRPr kumimoji="0" lang="en-GB" sz="4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30" name="CustomShape 2"/>
          <p:cNvSpPr/>
          <p:nvPr/>
        </p:nvSpPr>
        <p:spPr>
          <a:xfrm>
            <a:off x="3759120" y="3244680"/>
            <a:ext cx="1623600" cy="363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[,"Age0to4pc"]</a:t>
            </a:r>
            <a:endParaRPr kumimoji="0" lang="en-GB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5A59B7-23EE-4B60-B68D-26CB324F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344" y="1135202"/>
            <a:ext cx="5301151" cy="556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78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ustomShape 1"/>
          <p:cNvSpPr/>
          <p:nvPr/>
        </p:nvSpPr>
        <p:spPr>
          <a:xfrm>
            <a:off x="457200" y="25236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" normalizeH="0" baseline="0" noProof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Map Design: Classification</a:t>
            </a:r>
            <a:endParaRPr kumimoji="0" lang="en-GB" sz="4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EFF15B-BBA0-4419-BDF3-D1B9FCD3D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4" y="1393560"/>
            <a:ext cx="4882922" cy="5124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E6BDDE-5C7F-4061-9B01-5916897FCC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7616" y="1306388"/>
            <a:ext cx="3868592" cy="521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CustomShape 1"/>
          <p:cNvSpPr/>
          <p:nvPr/>
        </p:nvSpPr>
        <p:spPr>
          <a:xfrm>
            <a:off x="457200" y="382680"/>
            <a:ext cx="4036680" cy="574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marR="0" lvl="0" indent="-3412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Can do this in R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var &lt;- LSOA$Age00to04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1105BD-7331-4846-9ACB-1E6D3AFB62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8542" y="995423"/>
            <a:ext cx="5058138" cy="41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138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CustomShape 1"/>
          <p:cNvSpPr/>
          <p:nvPr/>
        </p:nvSpPr>
        <p:spPr>
          <a:xfrm>
            <a:off x="457200" y="382680"/>
            <a:ext cx="4036680" cy="574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marR="0" lvl="0" indent="-3412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Can do this in R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var &lt;- LSOA$Age00to04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library(</a:t>
            </a:r>
            <a:r>
              <a:rPr kumimoji="0" lang="en-GB" sz="2800" b="1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classInt</a:t>
            </a:r>
            <a:r>
              <a:rPr kumimoji="0" lang="en-GB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5559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CustomShape 1"/>
          <p:cNvSpPr/>
          <p:nvPr/>
        </p:nvSpPr>
        <p:spPr>
          <a:xfrm>
            <a:off x="457200" y="382680"/>
            <a:ext cx="4036680" cy="574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marR="0" lvl="0" indent="-3412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Can do this in R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var &lt;- LSOA$Age00to04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library(</a:t>
            </a:r>
            <a:r>
              <a:rPr kumimoji="0" lang="en-GB" sz="2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classInt</a:t>
            </a: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breaks &lt;- </a:t>
            </a:r>
            <a:r>
              <a:rPr kumimoji="0" lang="en-GB" sz="2800" b="1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classIntervals</a:t>
            </a:r>
            <a:r>
              <a:rPr kumimoji="0" lang="en-GB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(var, n = 6, style = "fisher")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CA393B-62B2-43AD-812A-B46CF691A7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8247" y="4502552"/>
            <a:ext cx="7115531" cy="162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19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CustomShape 1"/>
          <p:cNvSpPr/>
          <p:nvPr/>
        </p:nvSpPr>
        <p:spPr>
          <a:xfrm>
            <a:off x="457200" y="382680"/>
            <a:ext cx="4036680" cy="574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marR="0" lvl="0" indent="-3412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Can do this in R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var &lt;- LSOA$Age00to04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library(</a:t>
            </a:r>
            <a:r>
              <a:rPr kumimoji="0" lang="en-GB" sz="2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classInt</a:t>
            </a: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breaks &lt;- </a:t>
            </a:r>
            <a:r>
              <a:rPr kumimoji="0" lang="en-GB" sz="2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classIntervals</a:t>
            </a: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(var, n = 6, style = "fisher")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hist</a:t>
            </a:r>
            <a:r>
              <a:rPr kumimoji="0" lang="en-GB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(var)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AFA44-6A46-47F0-ADAA-FE5EF879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465" y="182927"/>
            <a:ext cx="4556788" cy="478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170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CustomShape 1"/>
          <p:cNvSpPr/>
          <p:nvPr/>
        </p:nvSpPr>
        <p:spPr>
          <a:xfrm>
            <a:off x="457200" y="382680"/>
            <a:ext cx="4036680" cy="574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marR="0" lvl="0" indent="-34128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Can do this in R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var &lt;- LSOA$Age00to04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library(</a:t>
            </a:r>
            <a:r>
              <a:rPr kumimoji="0" lang="en-GB" sz="2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classInt</a:t>
            </a: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breaks &lt;- </a:t>
            </a:r>
            <a:r>
              <a:rPr kumimoji="0" lang="en-GB" sz="2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classIntervals</a:t>
            </a: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(var, n = 6, style = "fisher")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hist</a:t>
            </a: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(var)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abline</a:t>
            </a:r>
            <a:r>
              <a:rPr kumimoji="0" lang="en-GB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(v = </a:t>
            </a:r>
            <a:r>
              <a:rPr kumimoji="0" lang="en-GB" sz="2800" b="1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breaks$brks</a:t>
            </a:r>
            <a:r>
              <a:rPr kumimoji="0" lang="en-GB" sz="2800" b="1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Courier New"/>
                <a:cs typeface="DejaVu Sans"/>
              </a:rPr>
              <a:t>, col = "red")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C7ED9-DB00-4065-ADB1-68258018D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3067"/>
            <a:ext cx="4471187" cy="469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52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" normalizeH="0" baseline="0" noProof="0" dirty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Code hints and tips</a:t>
            </a:r>
            <a:endParaRPr kumimoji="0" lang="en-GB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837" name="CustomShape 2"/>
          <p:cNvSpPr/>
          <p:nvPr/>
        </p:nvSpPr>
        <p:spPr>
          <a:xfrm>
            <a:off x="457200" y="1239520"/>
            <a:ext cx="8227800" cy="488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marR="0" lvl="0" indent="-3412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Useful tips</a:t>
            </a:r>
            <a:endParaRPr kumimoji="0" lang="en-GB" sz="3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743040" marR="0" lvl="1" indent="-28404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–"/>
              <a:tabLst/>
              <a:defRPr/>
            </a:pPr>
            <a:r>
              <a:rPr kumimoji="0" lang="en-GB" sz="3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Up arrow in the console shows you the previous command</a:t>
            </a:r>
            <a:endParaRPr kumimoji="0" lang="en-GB" sz="3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743040" marR="0" lvl="1" indent="-28404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–"/>
              <a:tabLst/>
              <a:defRPr/>
            </a:pPr>
            <a:r>
              <a:rPr kumimoji="0" lang="en-GB" sz="3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History contains a history of all commands</a:t>
            </a:r>
            <a:endParaRPr kumimoji="0" lang="en-GB" sz="3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743040" marR="0" lvl="1" indent="-28404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–"/>
              <a:tabLst/>
              <a:defRPr/>
            </a:pPr>
            <a:r>
              <a:rPr kumimoji="0" lang="en-GB" sz="3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Plot window has a back arrow, and an export option</a:t>
            </a:r>
            <a:endParaRPr kumimoji="0" lang="en-GB" sz="3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743040" marR="0" lvl="1" indent="-28404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–"/>
              <a:tabLst/>
              <a:defRPr/>
            </a:pPr>
            <a:r>
              <a:rPr kumimoji="0" lang="en-GB" sz="3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Tab completion</a:t>
            </a:r>
            <a:endParaRPr kumimoji="0" lang="en-GB" sz="3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743040" marR="0" lvl="1" indent="-28404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–"/>
              <a:tabLst/>
              <a:defRPr/>
            </a:pPr>
            <a:r>
              <a:rPr kumimoji="0" lang="en-GB" sz="3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Reload libraries</a:t>
            </a:r>
            <a:endParaRPr kumimoji="0" lang="en-GB" sz="3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1197151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" normalizeH="0" baseline="0" noProof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Code debugging</a:t>
            </a:r>
            <a:endParaRPr kumimoji="0" lang="en-GB" sz="4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839" name="CustomShape 2"/>
          <p:cNvSpPr/>
          <p:nvPr/>
        </p:nvSpPr>
        <p:spPr>
          <a:xfrm>
            <a:off x="457200" y="1314360"/>
            <a:ext cx="8227800" cy="480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marR="0" lvl="0" indent="-34092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R error messages can be cryptic</a:t>
            </a: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092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Remember</a:t>
            </a: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743040" marR="0" lvl="1" indent="-2836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–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case sensitive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743040" marR="0" lvl="1" indent="-2836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–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picky about , [ ] ( )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743040" marR="0" lvl="1" indent="-2836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–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typos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4139133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894F1-C7F8-4291-9757-0B9E11FFE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BFF67-0B49-4842-BE3F-F9BA2D922629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8059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" normalizeH="0" baseline="0" noProof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Code debugging</a:t>
            </a:r>
            <a:endParaRPr kumimoji="0" lang="en-GB" sz="4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839" name="CustomShape 2"/>
          <p:cNvSpPr/>
          <p:nvPr/>
        </p:nvSpPr>
        <p:spPr>
          <a:xfrm>
            <a:off x="457200" y="1314360"/>
            <a:ext cx="8227800" cy="480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marR="0" lvl="0" indent="-34092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R error messages can be cryptic</a:t>
            </a: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092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Remember</a:t>
            </a: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743040" marR="0" lvl="1" indent="-2836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–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case sensitive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743040" marR="0" lvl="1" indent="-2836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–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picky about , [ ] ( )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743040" marR="0" lvl="1" indent="-2836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–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typos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092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DejaVu Sans"/>
                <a:cs typeface="DejaVu Sans"/>
              </a:rPr>
              <a:t>Error in </a:t>
            </a:r>
            <a:r>
              <a:rPr kumimoji="0" lang="en-GB" sz="2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DejaVu Sans"/>
                <a:cs typeface="DejaVu Sans"/>
              </a:rPr>
              <a:t>getinfo.shape</a:t>
            </a: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DejaVu Sans"/>
                <a:cs typeface="DejaVu Sans"/>
              </a:rPr>
              <a:t>(</a:t>
            </a:r>
            <a:r>
              <a:rPr kumimoji="0" lang="en-GB" sz="2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DejaVu Sans"/>
                <a:cs typeface="DejaVu Sans"/>
              </a:rPr>
              <a:t>fn</a:t>
            </a: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DejaVu Sans"/>
                <a:cs typeface="DejaVu Sans"/>
              </a:rPr>
              <a:t>) : Error opening SHP file</a:t>
            </a: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 </a:t>
            </a:r>
            <a:r>
              <a:rPr kumimoji="0" lang="en-GB" sz="2800" b="0" i="1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can’t find shapefile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7365872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" normalizeH="0" baseline="0" noProof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Code debugging</a:t>
            </a:r>
            <a:endParaRPr kumimoji="0" lang="en-GB" sz="4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839" name="CustomShape 2"/>
          <p:cNvSpPr/>
          <p:nvPr/>
        </p:nvSpPr>
        <p:spPr>
          <a:xfrm>
            <a:off x="457200" y="1314360"/>
            <a:ext cx="8227800" cy="480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marR="0" lvl="0" indent="-34092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R error messages can be cryptic</a:t>
            </a: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092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Remember</a:t>
            </a: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743040" marR="0" lvl="1" indent="-2836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–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case sensitive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743040" marR="0" lvl="1" indent="-2836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–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picky about , [ ] ( )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743040" marR="0" lvl="1" indent="-2836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–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typos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092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DejaVu Sans"/>
                <a:cs typeface="DejaVu Sans"/>
              </a:rPr>
              <a:t>Error in </a:t>
            </a:r>
            <a:r>
              <a:rPr kumimoji="0" lang="en-GB" sz="2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DejaVu Sans"/>
                <a:cs typeface="DejaVu Sans"/>
              </a:rPr>
              <a:t>getinfo.shape</a:t>
            </a: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DejaVu Sans"/>
                <a:cs typeface="DejaVu Sans"/>
              </a:rPr>
              <a:t>(</a:t>
            </a:r>
            <a:r>
              <a:rPr kumimoji="0" lang="en-GB" sz="2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DejaVu Sans"/>
                <a:cs typeface="DejaVu Sans"/>
              </a:rPr>
              <a:t>fn</a:t>
            </a: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DejaVu Sans"/>
                <a:cs typeface="DejaVu Sans"/>
              </a:rPr>
              <a:t>) : Error opening SHP file</a:t>
            </a: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 </a:t>
            </a:r>
            <a:r>
              <a:rPr kumimoji="0" lang="en-GB" sz="2800" b="0" i="1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can’t find shapefile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092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DejaVu Sans"/>
                <a:cs typeface="DejaVu Sans"/>
              </a:rPr>
              <a:t>Error: could not find function ”st_read”</a:t>
            </a: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 </a:t>
            </a:r>
            <a:r>
              <a:rPr kumimoji="0" lang="en-GB" sz="2800" b="0" i="1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can’t find function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092662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" normalizeH="0" baseline="0" noProof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Code debugging</a:t>
            </a:r>
            <a:endParaRPr kumimoji="0" lang="en-GB" sz="4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839" name="CustomShape 2"/>
          <p:cNvSpPr/>
          <p:nvPr/>
        </p:nvSpPr>
        <p:spPr>
          <a:xfrm>
            <a:off x="457200" y="1314360"/>
            <a:ext cx="8227800" cy="480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marR="0" lvl="0" indent="-34092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R error messages can be cryptic</a:t>
            </a: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092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Remember</a:t>
            </a: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743040" marR="0" lvl="1" indent="-2836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–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case sensitive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743040" marR="0" lvl="1" indent="-2836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–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picky about , [ ] ( )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743040" marR="0" lvl="1" indent="-28368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–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typos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092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DejaVu Sans"/>
                <a:cs typeface="DejaVu Sans"/>
              </a:rPr>
              <a:t>Error in </a:t>
            </a:r>
            <a:r>
              <a:rPr kumimoji="0" lang="en-GB" sz="2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DejaVu Sans"/>
                <a:cs typeface="DejaVu Sans"/>
              </a:rPr>
              <a:t>getinfo.shape</a:t>
            </a: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DejaVu Sans"/>
                <a:cs typeface="DejaVu Sans"/>
              </a:rPr>
              <a:t>(</a:t>
            </a:r>
            <a:r>
              <a:rPr kumimoji="0" lang="en-GB" sz="2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DejaVu Sans"/>
                <a:cs typeface="DejaVu Sans"/>
              </a:rPr>
              <a:t>fn</a:t>
            </a: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DejaVu Sans"/>
                <a:cs typeface="DejaVu Sans"/>
              </a:rPr>
              <a:t>) : Error opening SHP file</a:t>
            </a: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 </a:t>
            </a:r>
            <a:r>
              <a:rPr kumimoji="0" lang="en-GB" sz="2800" b="0" i="1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can’t find shapefile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092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ea typeface="DejaVu Sans"/>
                <a:cs typeface="DejaVu Sans"/>
              </a:rPr>
              <a:t>Error: could not find function ”st_read”</a:t>
            </a: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 </a:t>
            </a:r>
            <a:r>
              <a:rPr kumimoji="0" lang="en-GB" sz="2800" b="0" i="1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can’t find function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092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See glossary </a:t>
            </a:r>
            <a:r>
              <a:rPr kumimoji="0" lang="en-GB" sz="28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helpsheet</a:t>
            </a:r>
            <a:r>
              <a:rPr kumimoji="0" lang="en-GB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 – and let me know what to add!</a:t>
            </a:r>
            <a:endParaRPr kumimoji="0" lang="en-GB" sz="28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9741722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" normalizeH="0" baseline="0" noProof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Code debugging</a:t>
            </a:r>
            <a:endParaRPr kumimoji="0" lang="en-GB" sz="4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E4574B-B1A4-4B22-9E95-7CE1C80F41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418" y="1262270"/>
            <a:ext cx="2832652" cy="349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60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" normalizeH="0" baseline="0" noProof="0" dirty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Part 2: Mapping </a:t>
            </a:r>
            <a:br>
              <a:rPr kumimoji="0" lang="en-GB" sz="4400" b="0" i="0" u="none" strike="noStrike" kern="1200" cap="none" spc="-1" normalizeH="0" baseline="0" noProof="0" dirty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</a:br>
            <a:r>
              <a:rPr kumimoji="0" lang="en-GB" sz="4400" b="0" i="0" u="none" strike="noStrike" kern="1200" cap="none" spc="-1" normalizeH="0" baseline="0" noProof="0" dirty="0">
                <a:ln>
                  <a:noFill/>
                </a:ln>
                <a:solidFill>
                  <a:srgbClr val="376092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Spatial Data in R</a:t>
            </a:r>
            <a:endParaRPr kumimoji="0" lang="en-GB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701" name="CustomShape 2"/>
          <p:cNvSpPr/>
          <p:nvPr/>
        </p:nvSpPr>
        <p:spPr>
          <a:xfrm>
            <a:off x="457200" y="2065020"/>
            <a:ext cx="8227800" cy="36066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marR="0" lvl="0" indent="-34128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Part 2 of the workbook is below </a:t>
            </a:r>
          </a:p>
          <a:p>
            <a:pPr marL="343080" marR="0" lvl="0" indent="-34128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Have a go working through the commands</a:t>
            </a:r>
          </a:p>
          <a:p>
            <a:pPr marL="343080" marR="0" lvl="0" indent="-34128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lang="en-GB" sz="3200" spc="-1" dirty="0">
                <a:solidFill>
                  <a:srgbClr val="000000"/>
                </a:solidFill>
                <a:latin typeface="Arial"/>
                <a:ea typeface="DejaVu Sans"/>
                <a:cs typeface="DejaVu Sans"/>
              </a:rPr>
              <a:t>Optional exercises – skip if you want to</a:t>
            </a: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128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lang="en-GB" sz="3200" spc="-1" dirty="0">
              <a:solidFill>
                <a:srgbClr val="000000"/>
              </a:solidFill>
              <a:latin typeface="Arial"/>
              <a:ea typeface="DejaVu Sans"/>
              <a:cs typeface="DejaVu Sans"/>
            </a:endParaRPr>
          </a:p>
          <a:p>
            <a:pPr marL="343080" marR="0" lvl="0" indent="-34128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Type out the code</a:t>
            </a:r>
          </a:p>
          <a:p>
            <a:pPr marL="343080" marR="0" lvl="0" indent="-34128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GB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DejaVu Sans"/>
                <a:cs typeface="DejaVu Sans"/>
              </a:rPr>
              <a:t>It helps the learning process</a:t>
            </a:r>
          </a:p>
          <a:p>
            <a:pPr marL="343080" indent="-34128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(but you can copy/paste long bits)</a:t>
            </a:r>
            <a:endParaRPr lang="en-GB" sz="3200" b="0" strike="noStrike" spc="-1" dirty="0">
              <a:latin typeface="Arial"/>
            </a:endParaRPr>
          </a:p>
          <a:p>
            <a:pPr marL="343080" marR="0" lvl="0" indent="-34128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  <a:p>
            <a:pPr marL="343080" marR="0" lvl="0" indent="-34128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lang="en-GB" sz="3200" spc="-1" dirty="0">
              <a:solidFill>
                <a:srgbClr val="000000"/>
              </a:solidFill>
              <a:latin typeface="Arial"/>
              <a:ea typeface="DejaVu Sans"/>
              <a:cs typeface="DejaVu Sans"/>
            </a:endParaRPr>
          </a:p>
          <a:p>
            <a:pPr marL="343080" marR="0" lvl="0" indent="-34128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GB" sz="3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33736118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EA958-959D-4F10-9941-C45AAA2A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DF12E-8840-48DB-9529-E42324666E4D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9394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F0ACF54-ABB4-4610-87C8-C891651E1518}"/>
              </a:ext>
            </a:extLst>
          </p:cNvPr>
          <p:cNvSpPr/>
          <p:nvPr/>
        </p:nvSpPr>
        <p:spPr>
          <a:xfrm>
            <a:off x="1360333" y="4665518"/>
            <a:ext cx="1818000" cy="1631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82" name="CustomShape 1"/>
          <p:cNvSpPr/>
          <p:nvPr/>
        </p:nvSpPr>
        <p:spPr>
          <a:xfrm>
            <a:off x="3459458" y="3267170"/>
            <a:ext cx="1936725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Dr Nick Bearman</a:t>
            </a:r>
            <a:endParaRPr kumimoji="0" lang="en-GB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2634546" y="3456333"/>
            <a:ext cx="3873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6" name="CustomShape 5"/>
          <p:cNvSpPr/>
          <p:nvPr/>
        </p:nvSpPr>
        <p:spPr>
          <a:xfrm>
            <a:off x="3432818" y="3631850"/>
            <a:ext cx="202021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@nickbearmanuk</a:t>
            </a:r>
            <a:endParaRPr kumimoji="0" lang="en-GB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87" name="CustomShape 6"/>
          <p:cNvSpPr/>
          <p:nvPr/>
        </p:nvSpPr>
        <p:spPr>
          <a:xfrm>
            <a:off x="724669" y="1382400"/>
            <a:ext cx="7860270" cy="1445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-1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Short Course on Using R as a GIS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-1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Part </a:t>
            </a:r>
            <a:r>
              <a:rPr lang="en-GB" sz="4400" b="1" spc="-1" dirty="0">
                <a:solidFill>
                  <a:srgbClr val="F2F2F2"/>
                </a:solidFill>
                <a:latin typeface="Calibri"/>
                <a:ea typeface="DejaVu Sans"/>
                <a:cs typeface="DejaVu Sans"/>
              </a:rPr>
              <a:t>3</a:t>
            </a:r>
            <a:r>
              <a:rPr kumimoji="0" lang="en-GB" sz="4400" b="1" i="0" u="none" strike="noStrike" kern="1200" cap="none" spc="-1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: Using Loops in R</a:t>
            </a:r>
            <a:endParaRPr kumimoji="0" lang="en-GB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D3279-06E7-42A7-88B1-27B4D17F68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457" y="4778927"/>
            <a:ext cx="1559753" cy="13933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5D0E3F-6B94-424C-BA38-B34DBCCC2AC3}"/>
              </a:ext>
            </a:extLst>
          </p:cNvPr>
          <p:cNvSpPr/>
          <p:nvPr/>
        </p:nvSpPr>
        <p:spPr>
          <a:xfrm>
            <a:off x="4780274" y="4869536"/>
            <a:ext cx="3625493" cy="1198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0ECC4-F63F-4913-B22B-09CEA53B3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398" y="4942200"/>
            <a:ext cx="34099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805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Code recap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845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Plotting Maps</a:t>
            </a: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tm_shape(LSOA) + 	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tm_polygons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("Age00to04")</a:t>
            </a:r>
            <a:endParaRPr lang="en-GB" sz="32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4866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Code recap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845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Plotting Maps</a:t>
            </a: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tm_shape(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LSOA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 + 	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tm_polygons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Age00to04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endParaRPr lang="en-GB" sz="32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4274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Code recap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845" name="CustomShape 2"/>
          <p:cNvSpPr/>
          <p:nvPr/>
        </p:nvSpPr>
        <p:spPr>
          <a:xfrm>
            <a:off x="243840" y="1600200"/>
            <a:ext cx="844116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Plotting Maps</a:t>
            </a: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tm_shape(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LSOA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) 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tm_polygons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Age00to04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title = "Aged 0 to 4",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		palette = "Greens", 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style = "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jenks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") 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tm_layout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legend.title.size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0.8)</a:t>
            </a:r>
          </a:p>
        </p:txBody>
      </p:sp>
    </p:spTree>
    <p:extLst>
      <p:ext uri="{BB962C8B-B14F-4D97-AF65-F5344CB8AC3E}">
        <p14:creationId xmlns:p14="http://schemas.microsoft.com/office/powerpoint/2010/main" val="3503223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F0ACF54-ABB4-4610-87C8-C891651E1518}"/>
              </a:ext>
            </a:extLst>
          </p:cNvPr>
          <p:cNvSpPr/>
          <p:nvPr/>
        </p:nvSpPr>
        <p:spPr>
          <a:xfrm>
            <a:off x="1360333" y="4665518"/>
            <a:ext cx="1818000" cy="16313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82" name="CustomShape 1"/>
          <p:cNvSpPr/>
          <p:nvPr/>
        </p:nvSpPr>
        <p:spPr>
          <a:xfrm>
            <a:off x="3459458" y="3267170"/>
            <a:ext cx="1936725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Dr Nick Bearman</a:t>
            </a:r>
            <a:endParaRPr kumimoji="0" lang="en-GB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2634546" y="3456333"/>
            <a:ext cx="3873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6" name="CustomShape 5"/>
          <p:cNvSpPr/>
          <p:nvPr/>
        </p:nvSpPr>
        <p:spPr>
          <a:xfrm>
            <a:off x="3432818" y="3631850"/>
            <a:ext cx="2020210" cy="3986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@nickbearmanuk</a:t>
            </a:r>
            <a:endParaRPr kumimoji="0" lang="en-GB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sp>
        <p:nvSpPr>
          <p:cNvPr id="487" name="CustomShape 6"/>
          <p:cNvSpPr/>
          <p:nvPr/>
        </p:nvSpPr>
        <p:spPr>
          <a:xfrm>
            <a:off x="145023" y="1382400"/>
            <a:ext cx="9019562" cy="14450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-1" normalizeH="0" baseline="0" noProof="0" dirty="0">
                <a:ln>
                  <a:noFill/>
                </a:ln>
                <a:solidFill>
                  <a:srgbClr val="F2F2F2"/>
                </a:solidFill>
                <a:effectLst/>
                <a:uLnTx/>
                <a:uFillTx/>
                <a:latin typeface="Calibri"/>
                <a:ea typeface="DejaVu Sans"/>
                <a:cs typeface="DejaVu Sans"/>
              </a:rPr>
              <a:t>Short Course on Using R as a GIS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b="1" spc="-1" dirty="0">
                <a:solidFill>
                  <a:srgbClr val="F2F2F2"/>
                </a:solidFill>
                <a:latin typeface="Calibri"/>
                <a:ea typeface="DejaVu Sans"/>
                <a:cs typeface="DejaVu Sans"/>
              </a:rPr>
              <a:t>Part 1: What is R &amp; how does it work?</a:t>
            </a:r>
            <a:endParaRPr kumimoji="0" lang="en-GB" sz="4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D3279-06E7-42A7-88B1-27B4D17F68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457" y="4778927"/>
            <a:ext cx="1559753" cy="139334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5D0E3F-6B94-424C-BA38-B34DBCCC2AC3}"/>
              </a:ext>
            </a:extLst>
          </p:cNvPr>
          <p:cNvSpPr/>
          <p:nvPr/>
        </p:nvSpPr>
        <p:spPr>
          <a:xfrm>
            <a:off x="4780274" y="4869536"/>
            <a:ext cx="3625493" cy="1198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DejaVu Sans"/>
              <a:cs typeface="DejaVu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0ECC4-F63F-4913-B22B-09CEA53B3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398" y="4942200"/>
            <a:ext cx="34099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162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Code recap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845" name="CustomShape 2"/>
          <p:cNvSpPr/>
          <p:nvPr/>
        </p:nvSpPr>
        <p:spPr>
          <a:xfrm>
            <a:off x="243840" y="1600200"/>
            <a:ext cx="844116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Plotting Maps</a:t>
            </a: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tm_shape(LSOA) 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tm_polygons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("Age00to04", 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title = "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Aged 0 to 4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		palette = "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Greens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style = "</a:t>
            </a:r>
            <a:r>
              <a:rPr lang="en-GB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jenks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") 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tm_layout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legend.title.size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0.8)</a:t>
            </a:r>
          </a:p>
        </p:txBody>
      </p:sp>
    </p:spTree>
    <p:extLst>
      <p:ext uri="{BB962C8B-B14F-4D97-AF65-F5344CB8AC3E}">
        <p14:creationId xmlns:p14="http://schemas.microsoft.com/office/powerpoint/2010/main" val="15762622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Code recap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845" name="CustomShape 2"/>
          <p:cNvSpPr/>
          <p:nvPr/>
        </p:nvSpPr>
        <p:spPr>
          <a:xfrm>
            <a:off x="243840" y="1600200"/>
            <a:ext cx="844116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Plotting Maps</a:t>
            </a: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tm_shape(LSOA) 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tm_polygons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"Age00to04", 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title = "Aged 0 to 4",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		palette = "Greens", 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style = "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jenks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tm_layout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legend.title.size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0.8)</a:t>
            </a:r>
          </a:p>
        </p:txBody>
      </p:sp>
    </p:spTree>
    <p:extLst>
      <p:ext uri="{BB962C8B-B14F-4D97-AF65-F5344CB8AC3E}">
        <p14:creationId xmlns:p14="http://schemas.microsoft.com/office/powerpoint/2010/main" val="37659505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Code recap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845" name="CustomShape 2"/>
          <p:cNvSpPr/>
          <p:nvPr/>
        </p:nvSpPr>
        <p:spPr>
          <a:xfrm>
            <a:off x="243840" y="1600200"/>
            <a:ext cx="844116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Plotting Maps</a:t>
            </a: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tm_shape(LSOA) 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tm_polygons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"Age00to04", 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title = "Aged 0 to 4",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		palette = "Greens", 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n = 6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style = "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jenks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tm_layout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legend.title.size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0.8)</a:t>
            </a:r>
          </a:p>
        </p:txBody>
      </p:sp>
    </p:spTree>
    <p:extLst>
      <p:ext uri="{BB962C8B-B14F-4D97-AF65-F5344CB8AC3E}">
        <p14:creationId xmlns:p14="http://schemas.microsoft.com/office/powerpoint/2010/main" val="18805658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Code recap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845" name="CustomShape 2"/>
          <p:cNvSpPr/>
          <p:nvPr/>
        </p:nvSpPr>
        <p:spPr>
          <a:xfrm>
            <a:off x="243840" y="1600200"/>
            <a:ext cx="844116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Plotting Maps</a:t>
            </a: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tm_shape(LSOA) 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tm_polygons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("Age00to04", 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title = "Aged 0 to 4",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		palette = "Greens", 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n = 6,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style = "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jenks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tm_layout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legend.title.size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0.8)</a:t>
            </a:r>
          </a:p>
        </p:txBody>
      </p:sp>
    </p:spTree>
    <p:extLst>
      <p:ext uri="{BB962C8B-B14F-4D97-AF65-F5344CB8AC3E}">
        <p14:creationId xmlns:p14="http://schemas.microsoft.com/office/powerpoint/2010/main" val="29826947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Code recap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845" name="CustomShape 2"/>
          <p:cNvSpPr/>
          <p:nvPr/>
        </p:nvSpPr>
        <p:spPr>
          <a:xfrm>
            <a:off x="243840" y="1600200"/>
            <a:ext cx="844116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Plotting Maps</a:t>
            </a: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tm_shape(LSOA) 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tm_polygons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("Age00to04", 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title = "Aged 0 to 4",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		palette = "Greens", 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	style = "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jenks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") 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tm_layout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legend.title.size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0.8)</a:t>
            </a:r>
          </a:p>
        </p:txBody>
      </p:sp>
    </p:spTree>
    <p:extLst>
      <p:ext uri="{BB962C8B-B14F-4D97-AF65-F5344CB8AC3E}">
        <p14:creationId xmlns:p14="http://schemas.microsoft.com/office/powerpoint/2010/main" val="41144491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Code recap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845" name="CustomShape 2"/>
          <p:cNvSpPr/>
          <p:nvPr/>
        </p:nvSpPr>
        <p:spPr>
          <a:xfrm>
            <a:off x="28680" y="1137920"/>
            <a:ext cx="8871480" cy="498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tm_shape(LSOA) 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tm_polygons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(…)+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tm_scale_bar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(width = 0.22, 			position = c(0.05, 0.18)) +</a:t>
            </a:r>
          </a:p>
          <a:p>
            <a:pPr>
              <a:lnSpc>
                <a:spcPct val="100000"/>
              </a:lnSpc>
            </a:pP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tm_compass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(position = c(0.3, 			0.07)) +</a:t>
            </a:r>
          </a:p>
          <a:p>
            <a:pPr>
              <a:lnSpc>
                <a:spcPct val="100000"/>
              </a:lnSpc>
            </a:pP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tm_layout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(frame = F, title = 			"Liverpool", </a:t>
            </a:r>
            <a:r>
              <a:rPr lang="en-GB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title.size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			2, </a:t>
            </a:r>
            <a:r>
              <a:rPr lang="en-GB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title.position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c(0.7, 		"top"))</a:t>
            </a:r>
          </a:p>
          <a:p>
            <a:pPr>
              <a:lnSpc>
                <a:spcPct val="100000"/>
              </a:lnSpc>
            </a:pP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4974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Code recap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845" name="CustomShape 2"/>
          <p:cNvSpPr/>
          <p:nvPr/>
        </p:nvSpPr>
        <p:spPr>
          <a:xfrm>
            <a:off x="28680" y="1137920"/>
            <a:ext cx="8871480" cy="498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tm_shape(LSOA) 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tm_polygons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(…)+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tm_scale_bar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(width = 0.22, 			position = c(0.05, 0.18)) 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tm_compass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(position = c(0.3, 			0.07)) 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tm_layout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(frame = F, title = 			"Liverpool", 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title.size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			2, 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title.position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c(0.7, 		"top"))</a:t>
            </a:r>
          </a:p>
          <a:p>
            <a:pPr>
              <a:lnSpc>
                <a:spcPct val="100000"/>
              </a:lnSpc>
            </a:pP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41531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Code recap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845" name="CustomShape 2"/>
          <p:cNvSpPr/>
          <p:nvPr/>
        </p:nvSpPr>
        <p:spPr>
          <a:xfrm>
            <a:off x="28680" y="1137920"/>
            <a:ext cx="8871480" cy="498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tm_shape(LSOA) 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tm_polygons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(…)+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tm_scale_bar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(width = 0.22, 			position = c(0.05, 0.18)) 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tm_compass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(position = c(0.3, 			0.07)) 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tm_layout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(frame = F, title = 			"Liverpool", 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title.size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			2, 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title.position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= c(0.7, 		"top"))</a:t>
            </a:r>
          </a:p>
          <a:p>
            <a:pPr>
              <a:lnSpc>
                <a:spcPct val="100000"/>
              </a:lnSpc>
            </a:pP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3773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Code recap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845" name="CustomShape 2"/>
          <p:cNvSpPr/>
          <p:nvPr/>
        </p:nvSpPr>
        <p:spPr>
          <a:xfrm>
            <a:off x="28680" y="1137920"/>
            <a:ext cx="8871480" cy="4986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tm_shape(LSOA) 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tm_polygons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(…)+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tm_scale_bar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(width = 0.22, 			position = c(0.05, 0.18)) 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tm_compass</a:t>
            </a: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(position = c(0.3, 			0.07)) +</a:t>
            </a:r>
          </a:p>
          <a:p>
            <a:pPr>
              <a:lnSpc>
                <a:spcPct val="100000"/>
              </a:lnSpc>
            </a:pPr>
            <a:r>
              <a:rPr lang="en-GB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tm_layout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(frame = F, title = 			"Liverpool", </a:t>
            </a:r>
            <a:r>
              <a:rPr lang="en-GB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title.size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			2, </a:t>
            </a:r>
            <a:r>
              <a:rPr lang="en-GB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title.position</a:t>
            </a:r>
            <a:r>
              <a:rPr lang="en-GB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c(0.7, 		"top"))</a:t>
            </a:r>
          </a:p>
          <a:p>
            <a:pPr>
              <a:lnSpc>
                <a:spcPct val="100000"/>
              </a:lnSpc>
            </a:pPr>
            <a:endParaRPr lang="en-GB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1822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889" name="CustomShape 2"/>
          <p:cNvSpPr/>
          <p:nvPr/>
        </p:nvSpPr>
        <p:spPr>
          <a:xfrm>
            <a:off x="457200" y="1168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Same as before</a:t>
            </a:r>
            <a:endParaRPr lang="en-GB" sz="3200" b="0" strike="noStrike" spc="-1"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6E116E-3726-4A10-AB61-D30938E7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0" y="1838960"/>
            <a:ext cx="8691506" cy="2580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latin typeface="Arial"/>
                <a:ea typeface="DejaVu Sans"/>
              </a:rPr>
              <a:t>What is GIS?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457200" y="116064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Geographic Information Systems</a:t>
            </a:r>
            <a:endParaRPr lang="en-GB" sz="3200" b="0" strike="noStrike" spc="-1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Turning (spatial) data into information</a:t>
            </a: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3200" b="0" strike="noStrike" spc="-1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Using this information to answer questions</a:t>
            </a:r>
            <a:endParaRPr lang="en-GB" sz="3200" b="0" strike="noStrike" spc="-1">
              <a:latin typeface="Arial"/>
            </a:endParaRPr>
          </a:p>
          <a:p>
            <a:pPr marL="743040" lvl="1" indent="-2840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How have housing conditions changed in the past ten years?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800" b="0" strike="noStrike" spc="-1">
              <a:latin typeface="Arial"/>
            </a:endParaRPr>
          </a:p>
        </p:txBody>
      </p:sp>
      <p:pic>
        <p:nvPicPr>
          <p:cNvPr id="514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85880" y="2550960"/>
            <a:ext cx="1539360" cy="1566360"/>
          </a:xfrm>
          <a:prstGeom prst="rect">
            <a:avLst/>
          </a:prstGeom>
          <a:ln>
            <a:noFill/>
          </a:ln>
        </p:spPr>
      </p:pic>
      <p:sp>
        <p:nvSpPr>
          <p:cNvPr id="515" name="CustomShape 3"/>
          <p:cNvSpPr/>
          <p:nvPr/>
        </p:nvSpPr>
        <p:spPr>
          <a:xfrm>
            <a:off x="0" y="6550200"/>
            <a:ext cx="9040320" cy="30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http://www.flickr.com/photos/dsleeter_2000/3097476532 &amp; ESRI Course “Teaching with GIS” </a:t>
            </a:r>
            <a:endParaRPr lang="en-GB" sz="1400" b="0" strike="noStrike" spc="-1">
              <a:latin typeface="Arial"/>
            </a:endParaRPr>
          </a:p>
        </p:txBody>
      </p:sp>
      <p:sp>
        <p:nvSpPr>
          <p:cNvPr id="516" name="CustomShape 4"/>
          <p:cNvSpPr/>
          <p:nvPr/>
        </p:nvSpPr>
        <p:spPr>
          <a:xfrm>
            <a:off x="2752560" y="3055680"/>
            <a:ext cx="801360" cy="53604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2E5F99"/>
              </a:gs>
              <a:gs pos="100000">
                <a:srgbClr val="3C7AC7"/>
              </a:gs>
            </a:gsLst>
            <a:lin ang="16200000"/>
          </a:gradFill>
          <a:ln w="9360">
            <a:solidFill>
              <a:srgbClr val="CF5E44"/>
            </a:solidFill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7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9880" y="2522160"/>
            <a:ext cx="4344480" cy="159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889" name="CustomShape 2"/>
          <p:cNvSpPr/>
          <p:nvPr/>
        </p:nvSpPr>
        <p:spPr>
          <a:xfrm>
            <a:off x="457200" y="1168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Same as before</a:t>
            </a:r>
          </a:p>
          <a:p>
            <a:pPr marL="800280" lvl="1" indent="-341280">
              <a:buClr>
                <a:srgbClr val="000000"/>
              </a:buClr>
              <a:buFont typeface="Arial"/>
              <a:buChar char="•"/>
            </a:pPr>
            <a:r>
              <a:rPr lang="en-GB" sz="3200" spc="-1" dirty="0">
                <a:solidFill>
                  <a:srgbClr val="000000"/>
                </a:solidFill>
                <a:latin typeface="Arial"/>
                <a:ea typeface="DejaVu Sans"/>
              </a:rPr>
              <a:t>With </a:t>
            </a:r>
            <a:r>
              <a:rPr lang="en-GB" sz="3200" spc="-1" dirty="0" err="1">
                <a:solidFill>
                  <a:srgbClr val="000000"/>
                </a:solidFill>
                <a:latin typeface="Courier New" panose="02070309020205020404" pitchFamily="49" charset="0"/>
                <a:ea typeface="DejaVu Sans"/>
                <a:cs typeface="Courier New" panose="02070309020205020404" pitchFamily="49" charset="0"/>
              </a:rPr>
              <a:t>tmap_save</a:t>
            </a:r>
            <a:r>
              <a:rPr lang="en-GB" sz="3200" spc="-1" dirty="0">
                <a:solidFill>
                  <a:srgbClr val="000000"/>
                </a:solidFill>
                <a:latin typeface="Courier New" panose="02070309020205020404" pitchFamily="49" charset="0"/>
                <a:ea typeface="DejaVu Sans"/>
                <a:cs typeface="Courier New" panose="02070309020205020404" pitchFamily="49" charset="0"/>
              </a:rPr>
              <a:t>(m)</a:t>
            </a:r>
            <a:endParaRPr lang="en-GB" sz="32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2C729-218A-43AA-95F8-A4D42845D0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" y="2309400"/>
            <a:ext cx="8820000" cy="24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931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889" name="CustomShape 2"/>
          <p:cNvSpPr/>
          <p:nvPr/>
        </p:nvSpPr>
        <p:spPr>
          <a:xfrm>
            <a:off x="457200" y="1168200"/>
            <a:ext cx="8227800" cy="452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Same as before</a:t>
            </a:r>
          </a:p>
          <a:p>
            <a:pPr marL="800280" lvl="1" indent="-341280">
              <a:buClr>
                <a:srgbClr val="000000"/>
              </a:buClr>
              <a:buFont typeface="Arial"/>
              <a:buChar char="•"/>
            </a:pPr>
            <a:r>
              <a:rPr lang="en-GB" sz="3200" spc="-1" dirty="0">
                <a:solidFill>
                  <a:srgbClr val="000000"/>
                </a:solidFill>
                <a:latin typeface="Arial"/>
                <a:ea typeface="DejaVu Sans"/>
              </a:rPr>
              <a:t>With </a:t>
            </a:r>
            <a:r>
              <a:rPr lang="en-GB" sz="3200" spc="-1" dirty="0" err="1">
                <a:solidFill>
                  <a:srgbClr val="000000"/>
                </a:solidFill>
                <a:latin typeface="Courier New" panose="02070309020205020404" pitchFamily="49" charset="0"/>
                <a:ea typeface="DejaVu Sans"/>
                <a:cs typeface="Courier New" panose="02070309020205020404" pitchFamily="49" charset="0"/>
              </a:rPr>
              <a:t>tmap_save</a:t>
            </a:r>
            <a:r>
              <a:rPr lang="en-GB" sz="3200" spc="-1" dirty="0">
                <a:solidFill>
                  <a:srgbClr val="000000"/>
                </a:solidFill>
                <a:latin typeface="Courier New" panose="02070309020205020404" pitchFamily="49" charset="0"/>
                <a:ea typeface="DejaVu Sans"/>
                <a:cs typeface="Courier New" panose="02070309020205020404" pitchFamily="49" charset="0"/>
              </a:rPr>
              <a:t>(m)</a:t>
            </a:r>
            <a:endParaRPr lang="en-GB" sz="32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2C729-218A-43AA-95F8-A4D42845D0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" y="2309400"/>
            <a:ext cx="8820000" cy="2415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9E44B79-9BB9-4B2A-8CC8-716660880458}"/>
              </a:ext>
            </a:extLst>
          </p:cNvPr>
          <p:cNvSpPr/>
          <p:nvPr/>
        </p:nvSpPr>
        <p:spPr>
          <a:xfrm>
            <a:off x="91440" y="2570480"/>
            <a:ext cx="59944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A7D7A-5705-4CB5-A8E9-E1F6C4356871}"/>
              </a:ext>
            </a:extLst>
          </p:cNvPr>
          <p:cNvSpPr/>
          <p:nvPr/>
        </p:nvSpPr>
        <p:spPr>
          <a:xfrm>
            <a:off x="157480" y="4439920"/>
            <a:ext cx="130556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811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889" name="CustomShape 2"/>
          <p:cNvSpPr/>
          <p:nvPr/>
        </p:nvSpPr>
        <p:spPr>
          <a:xfrm>
            <a:off x="457200" y="1018309"/>
            <a:ext cx="8227800" cy="46740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Same as before</a:t>
            </a:r>
          </a:p>
          <a:p>
            <a:pPr marL="800280" lvl="1" indent="-341280">
              <a:buClr>
                <a:srgbClr val="000000"/>
              </a:buClr>
              <a:buFont typeface="Arial"/>
              <a:buChar char="•"/>
            </a:pPr>
            <a:r>
              <a:rPr lang="en-GB" sz="3200" spc="-1" dirty="0">
                <a:solidFill>
                  <a:srgbClr val="000000"/>
                </a:solidFill>
                <a:latin typeface="Arial"/>
                <a:ea typeface="DejaVu Sans"/>
              </a:rPr>
              <a:t>With </a:t>
            </a:r>
            <a:r>
              <a:rPr lang="en-GB" sz="3200" spc="-1" dirty="0">
                <a:solidFill>
                  <a:srgbClr val="000000"/>
                </a:solidFill>
                <a:latin typeface="Courier New" panose="02070309020205020404" pitchFamily="49" charset="0"/>
                <a:ea typeface="DejaVu Sans"/>
                <a:cs typeface="Courier New" panose="02070309020205020404" pitchFamily="49" charset="0"/>
              </a:rPr>
              <a:t>for () { … }</a:t>
            </a:r>
            <a:endParaRPr lang="en-GB" sz="32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775568" y="2235846"/>
            <a:ext cx="7364264" cy="4524120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813161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889" name="CustomShape 2"/>
          <p:cNvSpPr/>
          <p:nvPr/>
        </p:nvSpPr>
        <p:spPr>
          <a:xfrm>
            <a:off x="457200" y="1018309"/>
            <a:ext cx="8227800" cy="46740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Same as before</a:t>
            </a:r>
          </a:p>
          <a:p>
            <a:pPr marL="800280" lvl="1" indent="-341280">
              <a:buClr>
                <a:srgbClr val="000000"/>
              </a:buClr>
              <a:buFont typeface="Arial"/>
              <a:buChar char="•"/>
            </a:pPr>
            <a:r>
              <a:rPr lang="en-GB" sz="3200" spc="-1" dirty="0">
                <a:solidFill>
                  <a:srgbClr val="000000"/>
                </a:solidFill>
                <a:latin typeface="Arial"/>
                <a:ea typeface="DejaVu Sans"/>
              </a:rPr>
              <a:t>With </a:t>
            </a:r>
            <a:r>
              <a:rPr lang="en-GB" sz="3200" spc="-1" dirty="0">
                <a:solidFill>
                  <a:srgbClr val="000000"/>
                </a:solidFill>
                <a:latin typeface="Courier New" panose="02070309020205020404" pitchFamily="49" charset="0"/>
                <a:ea typeface="DejaVu Sans"/>
                <a:cs typeface="Courier New" panose="02070309020205020404" pitchFamily="49" charset="0"/>
              </a:rPr>
              <a:t>for () { … }</a:t>
            </a:r>
            <a:endParaRPr lang="en-GB" sz="32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775568" y="2235846"/>
            <a:ext cx="7364264" cy="4524120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9FA7C3F-E9FE-48BB-A304-95C910EE60B7}"/>
              </a:ext>
            </a:extLst>
          </p:cNvPr>
          <p:cNvSpPr/>
          <p:nvPr/>
        </p:nvSpPr>
        <p:spPr>
          <a:xfrm>
            <a:off x="974188" y="3327816"/>
            <a:ext cx="7135664" cy="2960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5507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sp>
        <p:nvSpPr>
          <p:cNvPr id="889" name="CustomShape 2"/>
          <p:cNvSpPr/>
          <p:nvPr/>
        </p:nvSpPr>
        <p:spPr>
          <a:xfrm>
            <a:off x="457200" y="1018309"/>
            <a:ext cx="8227800" cy="467401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Same as before</a:t>
            </a:r>
          </a:p>
          <a:p>
            <a:pPr marL="800280" lvl="1" indent="-341280">
              <a:buClr>
                <a:srgbClr val="000000"/>
              </a:buClr>
              <a:buFont typeface="Arial"/>
              <a:buChar char="•"/>
            </a:pPr>
            <a:r>
              <a:rPr lang="en-GB" sz="3200" spc="-1" dirty="0">
                <a:solidFill>
                  <a:srgbClr val="000000"/>
                </a:solidFill>
                <a:latin typeface="Arial"/>
                <a:ea typeface="DejaVu Sans"/>
              </a:rPr>
              <a:t>With </a:t>
            </a:r>
            <a:r>
              <a:rPr lang="en-GB" sz="3200" spc="-1" dirty="0">
                <a:solidFill>
                  <a:srgbClr val="000000"/>
                </a:solidFill>
                <a:latin typeface="Courier New" panose="02070309020205020404" pitchFamily="49" charset="0"/>
                <a:ea typeface="DejaVu Sans"/>
                <a:cs typeface="Courier New" panose="02070309020205020404" pitchFamily="49" charset="0"/>
              </a:rPr>
              <a:t>for () { … }</a:t>
            </a:r>
            <a:endParaRPr lang="en-GB" sz="3200" b="0" strike="noStrike" spc="-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775568" y="2235846"/>
            <a:ext cx="7364264" cy="4524120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9BCD36F-9815-4E0B-807A-56D4BF9527A4}"/>
              </a:ext>
            </a:extLst>
          </p:cNvPr>
          <p:cNvSpPr/>
          <p:nvPr/>
        </p:nvSpPr>
        <p:spPr>
          <a:xfrm>
            <a:off x="810260" y="3111474"/>
            <a:ext cx="3761740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CE2DF4-25CF-4185-B646-19F6CA5AE0B6}"/>
              </a:ext>
            </a:extLst>
          </p:cNvPr>
          <p:cNvSpPr/>
          <p:nvPr/>
        </p:nvSpPr>
        <p:spPr>
          <a:xfrm>
            <a:off x="910515" y="6512285"/>
            <a:ext cx="326614" cy="226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2538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104720" y="1272988"/>
            <a:ext cx="8931583" cy="5486978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41943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104720" y="1272988"/>
            <a:ext cx="8931583" cy="5486978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F23CADF-0CFC-49B2-8C35-DF606D976A07}"/>
              </a:ext>
            </a:extLst>
          </p:cNvPr>
          <p:cNvSpPr/>
          <p:nvPr/>
        </p:nvSpPr>
        <p:spPr>
          <a:xfrm>
            <a:off x="131614" y="1542650"/>
            <a:ext cx="8008339" cy="259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6034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104720" y="1272988"/>
            <a:ext cx="8931583" cy="5486978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1A16F73-38B1-4072-B1E4-69167FFE25F7}"/>
              </a:ext>
            </a:extLst>
          </p:cNvPr>
          <p:cNvSpPr/>
          <p:nvPr/>
        </p:nvSpPr>
        <p:spPr>
          <a:xfrm>
            <a:off x="328838" y="2311455"/>
            <a:ext cx="4359703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5708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104720" y="1272988"/>
            <a:ext cx="8931583" cy="5486978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1A16F73-38B1-4072-B1E4-69167FFE25F7}"/>
              </a:ext>
            </a:extLst>
          </p:cNvPr>
          <p:cNvSpPr/>
          <p:nvPr/>
        </p:nvSpPr>
        <p:spPr>
          <a:xfrm>
            <a:off x="1819835" y="2311455"/>
            <a:ext cx="2402541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4F493-F902-44CE-BAE1-E75C52379033}"/>
              </a:ext>
            </a:extLst>
          </p:cNvPr>
          <p:cNvSpPr txBox="1"/>
          <p:nvPr/>
        </p:nvSpPr>
        <p:spPr>
          <a:xfrm>
            <a:off x="4760364" y="2279909"/>
            <a:ext cx="3225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203422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latin typeface="Arial"/>
                <a:ea typeface="DejaVu Sans"/>
              </a:rPr>
              <a:t>Exporting Maps</a:t>
            </a:r>
            <a:endParaRPr lang="en-GB" sz="4400" b="0" strike="noStrike" spc="-1" dirty="0"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ABFCEF-650F-4DB9-935A-48E21112A946}"/>
              </a:ext>
            </a:extLst>
          </p:cNvPr>
          <p:cNvGrpSpPr/>
          <p:nvPr/>
        </p:nvGrpSpPr>
        <p:grpSpPr>
          <a:xfrm>
            <a:off x="104720" y="1272988"/>
            <a:ext cx="8931583" cy="5486978"/>
            <a:chOff x="904009" y="2389910"/>
            <a:chExt cx="6089074" cy="37407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ADA274-DC31-4E7F-9118-38DB8668A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2389910"/>
              <a:ext cx="6089074" cy="31588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03DDAD7-D906-4D5F-9347-A3CE3859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009" y="5548747"/>
              <a:ext cx="6089074" cy="581890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1A16F73-38B1-4072-B1E4-69167FFE25F7}"/>
              </a:ext>
            </a:extLst>
          </p:cNvPr>
          <p:cNvSpPr/>
          <p:nvPr/>
        </p:nvSpPr>
        <p:spPr>
          <a:xfrm>
            <a:off x="1004047" y="2311455"/>
            <a:ext cx="3218329" cy="30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74F493-F902-44CE-BAE1-E75C52379033}"/>
              </a:ext>
            </a:extLst>
          </p:cNvPr>
          <p:cNvSpPr txBox="1"/>
          <p:nvPr/>
        </p:nvSpPr>
        <p:spPr>
          <a:xfrm>
            <a:off x="4760364" y="2279909"/>
            <a:ext cx="32183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 1:3) { ...</a:t>
            </a:r>
          </a:p>
        </p:txBody>
      </p:sp>
    </p:spTree>
    <p:extLst>
      <p:ext uri="{BB962C8B-B14F-4D97-AF65-F5344CB8AC3E}">
        <p14:creationId xmlns:p14="http://schemas.microsoft.com/office/powerpoint/2010/main" val="2388951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4310</TotalTime>
  <Words>3323</Words>
  <Application>Microsoft Office PowerPoint</Application>
  <PresentationFormat>On-screen Show (4:3)</PresentationFormat>
  <Paragraphs>740</Paragraphs>
  <Slides>128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128</vt:i4>
      </vt:variant>
    </vt:vector>
  </HeadingPairs>
  <TitlesOfParts>
    <vt:vector size="144" baseType="lpstr">
      <vt:lpstr>Arial</vt:lpstr>
      <vt:lpstr>Calibri</vt:lpstr>
      <vt:lpstr>Courier New</vt:lpstr>
      <vt:lpstr>Liberation Mono;Courier New;DejaVu Sans Mono;Courier;Lucida Sans Typewriter;Monaco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Useful Tips</vt:lpstr>
      <vt:lpstr>Useful Tips</vt:lpstr>
      <vt:lpstr>Useful Tips</vt:lpstr>
      <vt:lpstr>Useful Tips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Bearman, Nick</dc:creator>
  <dc:description/>
  <cp:lastModifiedBy>Bearman, Nick</cp:lastModifiedBy>
  <cp:revision>159</cp:revision>
  <cp:lastPrinted>2020-03-11T16:59:21Z</cp:lastPrinted>
  <dcterms:created xsi:type="dcterms:W3CDTF">2017-02-17T12:16:09Z</dcterms:created>
  <dcterms:modified xsi:type="dcterms:W3CDTF">2020-08-26T10:58:41Z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12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16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152</vt:i4>
  </property>
</Properties>
</file>